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82" r:id="rId4"/>
    <p:sldId id="283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4" r:id="rId13"/>
    <p:sldId id="292" r:id="rId14"/>
    <p:sldId id="295" r:id="rId15"/>
    <p:sldId id="268" r:id="rId16"/>
    <p:sldId id="293" r:id="rId17"/>
    <p:sldId id="296" r:id="rId18"/>
    <p:sldId id="297" r:id="rId19"/>
    <p:sldId id="298" r:id="rId20"/>
    <p:sldId id="299" r:id="rId21"/>
    <p:sldId id="300" r:id="rId22"/>
    <p:sldId id="301" r:id="rId23"/>
    <p:sldId id="28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7FF"/>
    <a:srgbClr val="AA89B8"/>
    <a:srgbClr val="6983BE"/>
    <a:srgbClr val="B3D5DF"/>
    <a:srgbClr val="4A4B45"/>
    <a:srgbClr val="FF7570"/>
    <a:srgbClr val="394ACE"/>
    <a:srgbClr val="3948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38" y="6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3267-1025-8F97-84C7-6D6F1B26E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574" y="4012215"/>
            <a:ext cx="12024852" cy="1250731"/>
          </a:xfrm>
        </p:spPr>
        <p:txBody>
          <a:bodyPr anchor="ctr"/>
          <a:lstStyle>
            <a:lvl1pPr algn="ctr">
              <a:defRPr sz="6000" b="1">
                <a:solidFill>
                  <a:srgbClr val="4A4B4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66868-B6E3-0C7F-2F98-44ABA83A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8A31D-2EA7-2D07-4E55-942D8EA0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91F7A-BA25-9C40-5147-632CDA97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8E0460-AF34-408A-AC8E-8C5D5FCD5C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971" y="633237"/>
            <a:ext cx="7307974" cy="3097945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84979A5B-E094-473A-BEA9-7CE039310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7971" y="5399471"/>
            <a:ext cx="7577958" cy="1458529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4A4B4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74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90B68-8F96-411F-AAE8-9EEC655B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570933" cy="1325563"/>
          </a:xfrm>
        </p:spPr>
        <p:txBody>
          <a:bodyPr/>
          <a:lstStyle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1768"/>
            <a:ext cx="10328788" cy="4416784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A4B45"/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19.07.2026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A4B45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A4B45"/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BE0797-8440-3EB9-6A78-2DD2D09201B7}"/>
              </a:ext>
            </a:extLst>
          </p:cNvPr>
          <p:cNvCxnSpPr>
            <a:cxnSpLocks/>
          </p:cNvCxnSpPr>
          <p:nvPr userDrawn="1"/>
        </p:nvCxnSpPr>
        <p:spPr>
          <a:xfrm>
            <a:off x="2685647" y="1391703"/>
            <a:ext cx="5257800" cy="0"/>
          </a:xfrm>
          <a:prstGeom prst="line">
            <a:avLst/>
          </a:prstGeom>
          <a:ln w="31750">
            <a:solidFill>
              <a:srgbClr val="4A4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40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C622-07CE-1784-8746-BAEE04C6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0F502-C499-4611-3F82-6450B1736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7542D-213D-02E1-AF6C-9E29A8C0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7B38-E6A4-7E3C-B690-CBC6DD3B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6065C-AD2A-D8F0-1E2D-D2CD813C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2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2446-78F4-64D9-3BCE-B9B91273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A39EB-795F-5834-CDD8-29B155F00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D5F12-8ED9-32B4-BB3B-3E01DD801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E1BD5-5603-A051-14D1-A7C4B24E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FE315-FA80-84A9-E1B9-8416AA27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26ED5-2606-B40D-F5E5-77149B7CE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1981-2075-0694-7437-B911A70A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CD91A-0078-E00B-DD0A-4AC86EE9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6177F6-3FB6-7F47-4026-151E329E5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AFA44-ED3A-4C88-36DE-546D666C8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EF0E0-4204-8A2D-788E-8A68A484D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F9F21-2C53-54FC-954A-28888E028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F40D8F-3FF1-B013-9E23-0F5CCA6B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B5BFD-34E4-920A-D0E3-75F10FB14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0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DA88-B122-214E-B5E0-E3180B2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150FF-7599-CC84-9385-2CE33961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BD902-BE9F-D468-C220-5A6EE243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1DB4D-98BF-AEC3-954C-FFA43138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5A582-B8F3-D896-3894-4126EE55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BD34A-A509-1A8E-7751-54B78A86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B74E2-6255-3BF7-E53A-CF19F0BB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2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4AF3-E71C-F0BC-1964-F4E4F97F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B0028-AA70-4D34-B623-DCA42E476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5CAC5-73A4-6A14-2862-26B2F34F2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9F47A-338A-F9B4-C5BC-E36C5880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6B6B3-E169-2693-1A50-7F8EF0E8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5CC7-2DD3-61E1-014C-07FA38105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3ECE-CB5B-3F96-328B-747AA9D5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46DD8-16C2-0AB0-7CDB-92680FFCF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36F4-98F8-A308-233D-A211459D9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9AFC1-D75B-EA63-8936-6E709A93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98E78-E48C-49E2-1978-305BC5E97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84CEC-2C05-0F62-428F-0939AE6F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B172-37AB-9C92-E2CC-164192D1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9AD25-74B4-0B23-D1B7-4CBC09AF6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BB94A-F3EB-BFBF-0786-30CF4020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AD872-9F34-8E29-3901-E7F41D58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52B0-F413-AEE1-65A4-72BC80A5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5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364E3-DEFE-384E-874E-CFE6BAB5B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3B02D-7CF6-A0EA-23CD-25518099C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8812-845A-DBCA-0E6E-58A42D9F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A56FF-DD40-2CB9-0030-B9FBA70F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D17E0-69B1-A6AD-2312-C86F3657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9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35E0D-0038-412F-7A8E-40CEC637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ABF78-79CA-46B4-C1B2-3891D2DC1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C76DF-8B83-4025-02A8-3BE948E65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t>19.07.2026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5384C-6B6C-EDC3-46C0-9BFB44D79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CD001-6171-B71F-A678-1D1A06DAF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id="{897A19B5-97F5-4E9A-1613-D5654B987D4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9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vk.com/klub_vera_i_nauk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AACC2-987C-EC31-7079-F1BA920324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ПЕРЕХОДНЫЕ ФОРМЫ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B2784D8-D65F-402D-BF58-DB05286973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 smtClean="0"/>
              <a:t>ПРОБЛЕМЫ </a:t>
            </a:r>
            <a:r>
              <a:rPr lang="ru-RU" sz="3200" dirty="0" smtClean="0"/>
              <a:t>ТЕОРИИ ЭВОЛЮЦИИ</a:t>
            </a:r>
            <a:endParaRPr lang="en-US" sz="3200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52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считать переходной формой?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8123" y="1690688"/>
            <a:ext cx="7357243" cy="50044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Определение из Википедии. </a:t>
            </a:r>
            <a:r>
              <a:rPr lang="ru-RU" sz="1800" dirty="0"/>
              <a:t>Переходная форма — организм с промежуточным состоянием, обязательно существующим при состоявшемся постепенном переходе от одного биологического типа строения к другому. Переходные формы характеризуются наличием более древних и примитивных черт, чем их более поздние родственники, но, в то же время, наличием более прогрессивных черт, чем их предки. </a:t>
            </a:r>
            <a:r>
              <a:rPr lang="ru-RU" sz="1800" dirty="0" smtClean="0"/>
              <a:t>Как </a:t>
            </a:r>
            <a:r>
              <a:rPr lang="ru-RU" sz="1800" dirty="0"/>
              <a:t>правило, говоря о промежуточных формах, имеют в виду ископаемые виды.</a:t>
            </a:r>
          </a:p>
          <a:p>
            <a:pPr marL="0" indent="0">
              <a:buNone/>
            </a:pPr>
            <a:r>
              <a:rPr lang="ru-RU" sz="1800" dirty="0" smtClean="0"/>
              <a:t>К </a:t>
            </a:r>
            <a:r>
              <a:rPr lang="ru-RU" sz="1800" dirty="0"/>
              <a:t>этому определению есть вопрос: разве лапа более прогрессивна, чем плавник? Или легкие более прогрессивны, чем жабры? Спорно…</a:t>
            </a:r>
          </a:p>
          <a:p>
            <a:pPr marL="0" indent="0">
              <a:buNone/>
            </a:pPr>
            <a:r>
              <a:rPr lang="ru-RU" sz="1800" dirty="0" smtClean="0"/>
              <a:t>Поэтому</a:t>
            </a:r>
            <a:r>
              <a:rPr lang="ru-RU" sz="1800" dirty="0"/>
              <a:t>,</a:t>
            </a:r>
            <a:r>
              <a:rPr lang="ru-RU" sz="1800" dirty="0" smtClean="0"/>
              <a:t> </a:t>
            </a:r>
            <a:r>
              <a:rPr lang="ru-RU" sz="1800" dirty="0"/>
              <a:t>есть и другие мнения эволюционистов. Некоторые материалисты считают, что все живущие сегодня живые существа являются переходными формами, так как эволюция </a:t>
            </a:r>
            <a:r>
              <a:rPr lang="ru-RU" sz="1800" dirty="0" smtClean="0"/>
              <a:t>идёт </a:t>
            </a:r>
            <a:r>
              <a:rPr lang="ru-RU" sz="1800" dirty="0"/>
              <a:t>постоянно.</a:t>
            </a:r>
          </a:p>
          <a:p>
            <a:pPr marL="0" indent="0">
              <a:buNone/>
            </a:pPr>
            <a:r>
              <a:rPr lang="ru-RU" sz="1800" dirty="0"/>
              <a:t>То есть в лагере эволюционистов нет полного согласия даже относительно определения переходной формы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/>
              <a:t>Было бы логичнее считать переходной формой недоразвитое </a:t>
            </a:r>
            <a:r>
              <a:rPr lang="ru-RU" sz="1800" dirty="0"/>
              <a:t>существо, которому </a:t>
            </a:r>
            <a:r>
              <a:rPr lang="ru-RU" sz="1800" dirty="0" err="1"/>
              <a:t>НЕкомфортно</a:t>
            </a:r>
            <a:r>
              <a:rPr lang="ru-RU" sz="1800" dirty="0"/>
              <a:t> в его переходном виде, так как оно ещё не закончено, раз нужна дальнейшая эволюция.</a:t>
            </a: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88" y="1926336"/>
            <a:ext cx="3387378" cy="45165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6254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ru-RU" dirty="0" smtClean="0"/>
              <a:t>Эволюция</a:t>
            </a:r>
            <a:r>
              <a:rPr lang="en-US" dirty="0" smtClean="0"/>
              <a:t>”</a:t>
            </a:r>
            <a:r>
              <a:rPr lang="ru-RU" dirty="0" smtClean="0"/>
              <a:t> </a:t>
            </a:r>
            <a:r>
              <a:rPr lang="ru-RU" dirty="0"/>
              <a:t>морских </a:t>
            </a:r>
            <a:r>
              <a:rPr lang="ru-RU" dirty="0" smtClean="0"/>
              <a:t>ежей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306" y="6495926"/>
            <a:ext cx="1000068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На рисунке палеонтологическая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схема, иллюстрирующая эволюционные изменения морских ежей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0772" y="1838302"/>
            <a:ext cx="7756635" cy="4657624"/>
          </a:xfrm>
        </p:spPr>
        <p:txBody>
          <a:bodyPr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ru-RU" sz="1800" dirty="0" smtClean="0"/>
              <a:t>Наличие переходных форм, например, подтверждается морскими ежами. 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 smtClean="0"/>
              <a:t>В </a:t>
            </a:r>
            <a:r>
              <a:rPr lang="ru-RU" sz="1800" dirty="0"/>
              <a:t>древних пластах находят морских ежей с выростом (</a:t>
            </a:r>
            <a:r>
              <a:rPr lang="ru-RU" sz="1800" dirty="0" err="1"/>
              <a:t>рострумом</a:t>
            </a:r>
            <a:r>
              <a:rPr lang="ru-RU" sz="1800" dirty="0"/>
              <a:t>), поднимающимся </a:t>
            </a:r>
            <a:r>
              <a:rPr lang="ru-RU" sz="1800" dirty="0" smtClean="0"/>
              <a:t>всё </a:t>
            </a:r>
            <a:r>
              <a:rPr lang="ru-RU" sz="1800" dirty="0"/>
              <a:t>выше и </a:t>
            </a:r>
            <a:r>
              <a:rPr lang="ru-RU" sz="1800" dirty="0" smtClean="0"/>
              <a:t>выше, якобы, </a:t>
            </a:r>
            <a:r>
              <a:rPr lang="ru-RU" sz="1800" dirty="0"/>
              <a:t>параллельно шкале времени. Эволюционисты считают, что так морской еж постепенно привыкал закапываться в дно глубже и глубже (возможно от хищников), а вырост ему помогал сохранять связь с поверхностью дна.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/>
              <a:t>По мнению материалистов, эти находки морских ежей полностью подтверждают </a:t>
            </a:r>
            <a:r>
              <a:rPr lang="ru-RU" sz="1800" dirty="0" smtClean="0"/>
              <a:t>наличии переходных форм и </a:t>
            </a:r>
            <a:r>
              <a:rPr lang="ru-RU" sz="1800" dirty="0"/>
              <a:t>действие естественного отбора в процессе эволюции.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/>
              <a:t>Однако! Выросты, подобные тем, что были у тех </a:t>
            </a:r>
            <a:r>
              <a:rPr lang="ru-RU" sz="1800" dirty="0" smtClean="0"/>
              <a:t>морских ежей</a:t>
            </a:r>
            <a:r>
              <a:rPr lang="ru-RU" sz="1800" dirty="0"/>
              <a:t>, у современных ежей не встречаются. </a:t>
            </a:r>
            <a:r>
              <a:rPr lang="ru-RU" sz="1800" dirty="0" smtClean="0"/>
              <a:t>Значит это не переходная форма </a:t>
            </a:r>
            <a:r>
              <a:rPr lang="ru-RU" sz="1800" dirty="0"/>
              <a:t>на пути к эволюционному преимуществу</a:t>
            </a:r>
            <a:r>
              <a:rPr lang="ru-RU" sz="1800" dirty="0" smtClean="0"/>
              <a:t>. Кроме того, в слоях с ежами с выростом, ниже и выше, находят остатки других </a:t>
            </a:r>
            <a:r>
              <a:rPr lang="ru-RU" sz="1800" dirty="0"/>
              <a:t>морских ежей, в </a:t>
            </a:r>
            <a:r>
              <a:rPr lang="ru-RU" sz="1800" dirty="0" err="1" smtClean="0"/>
              <a:t>т.ч</a:t>
            </a:r>
            <a:r>
              <a:rPr lang="ru-RU" sz="1800" dirty="0" smtClean="0"/>
              <a:t>. без выроста и более </a:t>
            </a:r>
            <a:r>
              <a:rPr lang="ru-RU" sz="1800" dirty="0"/>
              <a:t>близких по строению к «современным» ежам.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/>
              <a:t>Таким образом, это не «лестница», по которой ежи лезут вверх по эволюционной лестнице, а история того, как естественный отбор помогал ежам адаптироваться под конкретные условия среды.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06" y="1926337"/>
            <a:ext cx="2629541" cy="451650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859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 err="1" smtClean="0"/>
              <a:t>МИКРОэволюция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 smtClean="0"/>
              <a:t>МАКРОэволюция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13041" y="6537750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На рисунке иллюстрация МИКРО- и  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</a:rPr>
              <a:t>МАКРОэволюции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634" y="1838301"/>
            <a:ext cx="6810704" cy="4657091"/>
          </a:xfrm>
        </p:spPr>
        <p:txBody>
          <a:bodyPr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ru-RU" sz="1800" b="1" dirty="0" smtClean="0"/>
              <a:t>Нужно различать МИКРО- и </a:t>
            </a:r>
            <a:r>
              <a:rPr lang="ru-RU" sz="1800" b="1" dirty="0" err="1" smtClean="0"/>
              <a:t>МАКРОэволюцию</a:t>
            </a:r>
            <a:r>
              <a:rPr lang="ru-RU" sz="1800" b="1" dirty="0" smtClean="0"/>
              <a:t>.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b="1" dirty="0" err="1" smtClean="0"/>
              <a:t>МИКРО</a:t>
            </a:r>
            <a:r>
              <a:rPr lang="ru-RU" sz="1800" dirty="0" err="1" smtClean="0"/>
              <a:t>эволюция</a:t>
            </a:r>
            <a:r>
              <a:rPr lang="ru-RU" sz="1800" dirty="0"/>
              <a:t>, в рамках которой виды адаптируются к окружающей </a:t>
            </a:r>
            <a:r>
              <a:rPr lang="ru-RU" sz="1800" dirty="0" smtClean="0"/>
              <a:t>среде, наблюдается и доказана</a:t>
            </a:r>
            <a:r>
              <a:rPr lang="ru-RU" sz="1800" dirty="0"/>
              <a:t>. В её рамках выживают те особи в популяции, которые более приспособлены к конкретной внешней </a:t>
            </a:r>
            <a:r>
              <a:rPr lang="ru-RU" sz="1800" dirty="0" smtClean="0"/>
              <a:t>среде обитания. Остальные постепенно  </a:t>
            </a:r>
            <a:r>
              <a:rPr lang="ru-RU" sz="1800" dirty="0"/>
              <a:t>“отсеиваются” естественным отбором.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/>
              <a:t>Внимание! Это происходит внутри </a:t>
            </a:r>
            <a:r>
              <a:rPr lang="ru-RU" sz="1800" b="1" dirty="0"/>
              <a:t>ОДНОГО РОДА</a:t>
            </a:r>
            <a:r>
              <a:rPr lang="ru-RU" sz="1800" dirty="0"/>
              <a:t>! </a:t>
            </a:r>
            <a:r>
              <a:rPr lang="ru-RU" sz="1800" dirty="0" smtClean="0"/>
              <a:t>Пример</a:t>
            </a:r>
            <a:r>
              <a:rPr lang="en-US" sz="1800" dirty="0" smtClean="0"/>
              <a:t>:</a:t>
            </a:r>
            <a:r>
              <a:rPr lang="ru-RU" sz="1800" dirty="0" smtClean="0"/>
              <a:t> </a:t>
            </a:r>
            <a:r>
              <a:rPr lang="ru-RU" sz="1800" dirty="0"/>
              <a:t>когда у лягушки меняется цвет и форма лапок – это </a:t>
            </a:r>
            <a:r>
              <a:rPr lang="ru-RU" sz="1800" b="1" dirty="0" err="1"/>
              <a:t>МИКРО</a:t>
            </a:r>
            <a:r>
              <a:rPr lang="ru-RU" sz="1800" dirty="0" err="1"/>
              <a:t>эволюция</a:t>
            </a:r>
            <a:r>
              <a:rPr lang="ru-RU" sz="1800" dirty="0"/>
              <a:t>, а когда лягушка превращается в царевну – это </a:t>
            </a:r>
            <a:r>
              <a:rPr lang="ru-RU" sz="1800" b="1" dirty="0" err="1"/>
              <a:t>МАКРО</a:t>
            </a:r>
            <a:r>
              <a:rPr lang="ru-RU" sz="1800" dirty="0" err="1"/>
              <a:t>эволюция</a:t>
            </a:r>
            <a:r>
              <a:rPr lang="ru-RU" sz="1800" dirty="0"/>
              <a:t>. </a:t>
            </a:r>
            <a:r>
              <a:rPr lang="ru-RU" sz="1800" b="1" dirty="0" err="1"/>
              <a:t>МИКРО</a:t>
            </a:r>
            <a:r>
              <a:rPr lang="ru-RU" sz="1800" dirty="0" err="1"/>
              <a:t>эволюция</a:t>
            </a:r>
            <a:r>
              <a:rPr lang="ru-RU" sz="1800" dirty="0"/>
              <a:t> многократно доказана и в ней нет сомнения. А вот </a:t>
            </a:r>
            <a:r>
              <a:rPr lang="ru-RU" sz="1800" b="1" dirty="0" err="1"/>
              <a:t>МАКРО</a:t>
            </a:r>
            <a:r>
              <a:rPr lang="ru-RU" sz="1800" dirty="0" err="1"/>
              <a:t>эволюция</a:t>
            </a:r>
            <a:r>
              <a:rPr lang="ru-RU" sz="1800" dirty="0"/>
              <a:t> </a:t>
            </a:r>
            <a:r>
              <a:rPr lang="ru-RU" sz="1800" b="1" dirty="0"/>
              <a:t>НИ РАЗУ НЕ НАБЛЮДАЛАСЬ и НЕ ДОКАЗАНА</a:t>
            </a:r>
            <a:r>
              <a:rPr lang="ru-RU" sz="1800" dirty="0" smtClean="0"/>
              <a:t>!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 smtClean="0"/>
              <a:t>Так и с морскими ежами. Где </a:t>
            </a:r>
            <a:r>
              <a:rPr lang="ru-RU" sz="1800" dirty="0"/>
              <a:t>тут </a:t>
            </a:r>
            <a:r>
              <a:rPr lang="ru-RU" sz="1800" dirty="0" smtClean="0"/>
              <a:t>доказательство вертикальной </a:t>
            </a:r>
            <a:r>
              <a:rPr lang="ru-RU" sz="1800" dirty="0"/>
              <a:t>эволюции </a:t>
            </a:r>
            <a:r>
              <a:rPr lang="ru-RU" sz="1800" b="1" dirty="0"/>
              <a:t>в новое </a:t>
            </a:r>
            <a:r>
              <a:rPr lang="ru-RU" sz="1800" b="1" dirty="0" smtClean="0"/>
              <a:t>существо</a:t>
            </a:r>
            <a:r>
              <a:rPr lang="ru-RU" sz="1800" dirty="0" smtClean="0"/>
              <a:t>? </a:t>
            </a:r>
            <a:r>
              <a:rPr lang="ru-RU" sz="1800" dirty="0"/>
              <a:t>Где тут переходная форма между разными типами животных? Тут на лицо </a:t>
            </a:r>
            <a:r>
              <a:rPr lang="ru-RU" sz="1800" dirty="0" err="1"/>
              <a:t>МИКРОэволюция</a:t>
            </a:r>
            <a:r>
              <a:rPr lang="ru-RU" sz="1800" dirty="0"/>
              <a:t> внутри одного рода! Все они морские ежи разных видов!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ru-RU" sz="1800" dirty="0" smtClean="0"/>
              <a:t>Вывод – пример с ежами не </a:t>
            </a:r>
            <a:r>
              <a:rPr lang="ru-RU" sz="1800" dirty="0"/>
              <a:t>доказывает ни переходные формы, ни эволюцию примитивного существа в более высокоразвитое.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34" y="1810509"/>
            <a:ext cx="4320607" cy="470637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9182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Принцип </a:t>
            </a:r>
            <a:r>
              <a:rPr lang="ru-RU" dirty="0" err="1" smtClean="0"/>
              <a:t>фальцифицируемости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633" y="1838302"/>
            <a:ext cx="7283670" cy="4637108"/>
          </a:xfrm>
        </p:spPr>
        <p:txBody>
          <a:bodyPr>
            <a:noAutofit/>
          </a:bodyPr>
          <a:lstStyle/>
          <a:p>
            <a:pPr marL="0" indent="0">
              <a:spcBef>
                <a:spcPts val="700"/>
              </a:spcBef>
              <a:buNone/>
            </a:pPr>
            <a:r>
              <a:rPr lang="ru-RU" sz="1800" dirty="0"/>
              <a:t>В науке есть </a:t>
            </a:r>
            <a:r>
              <a:rPr lang="ru-RU" sz="1800" b="1" dirty="0"/>
              <a:t>принцип </a:t>
            </a:r>
            <a:r>
              <a:rPr lang="ru-RU" sz="1800" b="1" dirty="0" err="1"/>
              <a:t>фальцифицируемости</a:t>
            </a:r>
            <a:r>
              <a:rPr lang="ru-RU" sz="1800" dirty="0"/>
              <a:t>, то есть возможность дискуссии. Учёные не должны искать только факты, которые подтверждают их гипотезу, вместо этого они должны пытаться её опровергнуть. Если теория выдерживает такие проверки — она выглядит более надёжной. То есть, прогресс науки идёт через опровержение старых теорий и замену их более точными</a:t>
            </a:r>
            <a:r>
              <a:rPr lang="ru-RU" sz="1800" dirty="0" smtClean="0"/>
              <a:t>.</a:t>
            </a:r>
          </a:p>
          <a:p>
            <a:pPr marL="0" indent="0">
              <a:spcBef>
                <a:spcPts val="700"/>
              </a:spcBef>
              <a:buNone/>
            </a:pPr>
            <a:r>
              <a:rPr lang="ru-RU" sz="1800" dirty="0" smtClean="0"/>
              <a:t>К сожалению, ученые </a:t>
            </a:r>
            <a:r>
              <a:rPr lang="ru-RU" sz="1800" dirty="0"/>
              <a:t>материалисты, зачастую </a:t>
            </a:r>
            <a:r>
              <a:rPr lang="ru-RU" sz="1800" dirty="0" smtClean="0"/>
              <a:t>фанатичны. </a:t>
            </a:r>
            <a:r>
              <a:rPr lang="ru-RU" sz="1800" dirty="0"/>
              <a:t>Эволюция для них - это своего рода религия – внутренняя убежденность, не терпящая сомнений. Поэтому на любой аргумент оппонентов у эволюционистов есть готовый ответ.</a:t>
            </a:r>
            <a:endParaRPr lang="ru-RU" sz="1800" dirty="0" smtClean="0"/>
          </a:p>
          <a:p>
            <a:pPr marL="0" indent="0">
              <a:spcBef>
                <a:spcPts val="700"/>
              </a:spcBef>
              <a:buNone/>
            </a:pPr>
            <a:r>
              <a:rPr lang="ru-RU" sz="1800" dirty="0"/>
              <a:t>Например, мечехвост дошёл до нас неизменным </a:t>
            </a:r>
            <a:r>
              <a:rPr lang="ru-RU" sz="1800" dirty="0" smtClean="0"/>
              <a:t>с самых древних времен</a:t>
            </a:r>
            <a:r>
              <a:rPr lang="en-US" sz="1800" dirty="0" smtClean="0"/>
              <a:t> (</a:t>
            </a:r>
            <a:r>
              <a:rPr lang="ru-RU" sz="1800" dirty="0" smtClean="0"/>
              <a:t>~</a:t>
            </a:r>
            <a:r>
              <a:rPr lang="en-US" sz="1800" dirty="0" smtClean="0"/>
              <a:t>480</a:t>
            </a:r>
            <a:r>
              <a:rPr lang="ru-RU" sz="1800" dirty="0" smtClean="0"/>
              <a:t> </a:t>
            </a:r>
            <a:r>
              <a:rPr lang="ru-RU" sz="1800" dirty="0" err="1" smtClean="0"/>
              <a:t>м.л.н</a:t>
            </a:r>
            <a:r>
              <a:rPr lang="ru-RU" sz="1800" dirty="0" smtClean="0"/>
              <a:t>.</a:t>
            </a:r>
            <a:r>
              <a:rPr lang="en-US" sz="1800" dirty="0" smtClean="0"/>
              <a:t>)</a:t>
            </a:r>
            <a:r>
              <a:rPr lang="ru-RU" sz="1800" dirty="0" smtClean="0"/>
              <a:t>. </a:t>
            </a:r>
            <a:r>
              <a:rPr lang="ru-RU" sz="1800" dirty="0"/>
              <a:t>Почему его не коснулась эволюция? Их </a:t>
            </a:r>
            <a:r>
              <a:rPr lang="ru-RU" sz="1800" dirty="0" smtClean="0"/>
              <a:t>ответ</a:t>
            </a:r>
            <a:r>
              <a:rPr lang="en-US" sz="1800" dirty="0" smtClean="0"/>
              <a:t>: “</a:t>
            </a:r>
            <a:r>
              <a:rPr lang="ru-RU" sz="1800" dirty="0" smtClean="0"/>
              <a:t>Это </a:t>
            </a:r>
            <a:r>
              <a:rPr lang="ru-RU" sz="1800" dirty="0" err="1" smtClean="0"/>
              <a:t>стасигенез</a:t>
            </a:r>
            <a:r>
              <a:rPr lang="ru-RU" sz="1800" dirty="0" smtClean="0"/>
              <a:t>. Потому </a:t>
            </a:r>
            <a:r>
              <a:rPr lang="ru-RU" sz="1800" dirty="0"/>
              <a:t>что есть стабилизирующий отбор. Если ничего менять не надо, </a:t>
            </a:r>
            <a:r>
              <a:rPr lang="ru-RU" sz="1800" dirty="0" smtClean="0"/>
              <a:t>то </a:t>
            </a:r>
            <a:r>
              <a:rPr lang="ru-RU" sz="1800" dirty="0"/>
              <a:t>эволюция ничего и не меняет, а все мутации уничтожаются </a:t>
            </a:r>
            <a:r>
              <a:rPr lang="ru-RU" sz="1800" dirty="0" smtClean="0"/>
              <a:t>отбором</a:t>
            </a:r>
            <a:r>
              <a:rPr lang="en-US" sz="1800" dirty="0" smtClean="0"/>
              <a:t>”</a:t>
            </a:r>
            <a:r>
              <a:rPr lang="ru-RU" sz="1800" dirty="0" smtClean="0"/>
              <a:t>. Находят </a:t>
            </a:r>
            <a:r>
              <a:rPr lang="ru-RU" sz="1800" dirty="0"/>
              <a:t>колонии живых бактерий, которым сотни миллионов лет. Б</a:t>
            </a:r>
            <a:r>
              <a:rPr lang="ru-RU" sz="1800" dirty="0" smtClean="0"/>
              <a:t>актерии везде такие же</a:t>
            </a:r>
            <a:r>
              <a:rPr lang="ru-RU" sz="1800" dirty="0"/>
              <a:t>,</a:t>
            </a:r>
            <a:r>
              <a:rPr lang="ru-RU" sz="1800" dirty="0" smtClean="0"/>
              <a:t> </a:t>
            </a:r>
            <a:r>
              <a:rPr lang="ru-RU" sz="1800" dirty="0"/>
              <a:t>как сегодня, их не коснулась эволюция. Материалисты говорят, мол у них есть стабилизирующий </a:t>
            </a:r>
            <a:r>
              <a:rPr lang="ru-RU" sz="1800" dirty="0" smtClean="0"/>
              <a:t>отбор.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10" y="1830962"/>
            <a:ext cx="3467855" cy="4644448"/>
          </a:xfrm>
          <a:prstGeom prst="rect">
            <a:avLst/>
          </a:prstGeom>
          <a:effectLst/>
        </p:spPr>
      </p:pic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37903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ископаемого и ныне живущего мечехвоста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3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Теории Градуализма и </a:t>
            </a:r>
            <a:r>
              <a:rPr lang="ru-RU" dirty="0" err="1"/>
              <a:t>Пунктуализма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633" y="1838301"/>
            <a:ext cx="7346733" cy="4752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Вспомним, что эволюция зиждется на случайных мутациях! </a:t>
            </a:r>
            <a:r>
              <a:rPr lang="ru-RU" sz="1800" dirty="0" smtClean="0"/>
              <a:t>Но </a:t>
            </a:r>
            <a:r>
              <a:rPr lang="ru-RU" sz="1800" dirty="0"/>
              <a:t>разве возможно, что у всех вокруг </a:t>
            </a:r>
            <a:r>
              <a:rPr lang="ru-RU" sz="1800" dirty="0" smtClean="0"/>
              <a:t>постоянно идут </a:t>
            </a:r>
            <a:r>
              <a:rPr lang="ru-RU" sz="1800" dirty="0"/>
              <a:t>случайные мутации, а только у мечехвостов нет? </a:t>
            </a:r>
            <a:r>
              <a:rPr lang="ru-RU" sz="1800" dirty="0" smtClean="0"/>
              <a:t>Почему всех найденных древних бактерий, даже </a:t>
            </a:r>
            <a:r>
              <a:rPr lang="ru-RU" sz="1800" dirty="0" err="1" smtClean="0"/>
              <a:t>цианобактерий</a:t>
            </a:r>
            <a:r>
              <a:rPr lang="ru-RU" sz="1800" dirty="0" smtClean="0"/>
              <a:t> возрастом 3,5 млрд. лет, мутации не изменили</a:t>
            </a:r>
            <a:r>
              <a:rPr lang="en-US" sz="1800" dirty="0" smtClean="0"/>
              <a:t>?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Если животное </a:t>
            </a:r>
            <a:r>
              <a:rPr lang="ru-RU" sz="1800" dirty="0"/>
              <a:t>стало проще, а не </a:t>
            </a:r>
            <a:r>
              <a:rPr lang="ru-RU" sz="1800" dirty="0" smtClean="0"/>
              <a:t>сложнее, эволюционисты скажут</a:t>
            </a:r>
            <a:r>
              <a:rPr lang="ru-RU" sz="1800" dirty="0"/>
              <a:t>, что эволюция может идти как в плане усложнения, так и в плане упрощения. </a:t>
            </a:r>
          </a:p>
          <a:p>
            <a:pPr marL="0" indent="0">
              <a:buNone/>
            </a:pPr>
            <a:r>
              <a:rPr lang="ru-RU" sz="1800" dirty="0"/>
              <a:t>Когда материалистам говоришь, что вот тут нет переходных форм, они скажут, </a:t>
            </a:r>
            <a:r>
              <a:rPr lang="ru-RU" sz="1800" dirty="0" smtClean="0"/>
              <a:t>мол, найдем позже, или все они сгнили, или тут </a:t>
            </a:r>
            <a:r>
              <a:rPr lang="ru-RU" sz="1800" dirty="0"/>
              <a:t>был скачек мутаций, поэтому нет переходных форм</a:t>
            </a:r>
            <a:r>
              <a:rPr lang="ru-RU" sz="1800" dirty="0" smtClean="0"/>
              <a:t>. Раньше материалистами использовалась только теория </a:t>
            </a:r>
            <a:r>
              <a:rPr lang="ru-RU" sz="1800" dirty="0"/>
              <a:t>Градуализма, которая постулирует постепенные незначительные изменения. Но из-за отсутствия переходных форм, эволюционисты придумали новую дополнительную теорию “Прерывистого равновесия” (</a:t>
            </a:r>
            <a:r>
              <a:rPr lang="ru-RU" sz="1800" dirty="0" err="1"/>
              <a:t>Пунктуализм</a:t>
            </a:r>
            <a:r>
              <a:rPr lang="ru-RU" sz="1800" dirty="0"/>
              <a:t>), постулирующую, что </a:t>
            </a:r>
            <a:r>
              <a:rPr lang="ru-RU" sz="1800" dirty="0" smtClean="0"/>
              <a:t>бывает и </a:t>
            </a:r>
            <a:r>
              <a:rPr lang="ru-RU" sz="1800" dirty="0"/>
              <a:t>скачкообразная </a:t>
            </a:r>
            <a:r>
              <a:rPr lang="ru-RU" sz="1800" dirty="0" smtClean="0"/>
              <a:t>эволюция.</a:t>
            </a:r>
          </a:p>
          <a:p>
            <a:pPr marL="0" indent="0">
              <a:buNone/>
            </a:pPr>
            <a:r>
              <a:rPr lang="ru-RU" sz="1800" dirty="0" smtClean="0"/>
              <a:t>К </a:t>
            </a:r>
            <a:r>
              <a:rPr lang="ru-RU" sz="1800" dirty="0"/>
              <a:t>сожалению, убежденные материалисты не будут искать проблемы в своей теории, </a:t>
            </a:r>
            <a:r>
              <a:rPr lang="ru-RU" sz="1800" dirty="0" smtClean="0"/>
              <a:t>т.е. </a:t>
            </a:r>
            <a:r>
              <a:rPr lang="ru-RU" sz="1800" dirty="0"/>
              <a:t>пытаться ее фальсифицировать, а будут убежденно отставать </a:t>
            </a:r>
            <a:r>
              <a:rPr lang="ru-RU" sz="1800" dirty="0" smtClean="0"/>
              <a:t>её, </a:t>
            </a:r>
            <a:r>
              <a:rPr lang="ru-RU" sz="1800" dirty="0"/>
              <a:t>не принимая критики.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10" y="1831529"/>
            <a:ext cx="3467854" cy="4706373"/>
          </a:xfrm>
          <a:prstGeom prst="rect">
            <a:avLst/>
          </a:prstGeom>
          <a:effectLst/>
        </p:spPr>
      </p:pic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37903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теорий эволюции - Градуализма и 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</a:rPr>
              <a:t>Пунктуализма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38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Скачкообразная эволюция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37903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На фото морские звезды с пятью и шестью лучами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634" y="1838302"/>
            <a:ext cx="6989380" cy="46465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dirty="0"/>
              <a:t>Наличие скачкообразной мутации, то есть теории Прерывистого </a:t>
            </a:r>
            <a:r>
              <a:rPr lang="ru-RU" sz="1900" dirty="0" smtClean="0"/>
              <a:t>равновесия (</a:t>
            </a:r>
            <a:r>
              <a:rPr lang="ru-RU" sz="1900" dirty="0" err="1" smtClean="0"/>
              <a:t>Пунктуализма</a:t>
            </a:r>
            <a:r>
              <a:rPr lang="ru-RU" sz="1900" dirty="0" smtClean="0"/>
              <a:t>), материалисты </a:t>
            </a:r>
            <a:r>
              <a:rPr lang="ru-RU" sz="1900" dirty="0"/>
              <a:t>иллюстрируют морскими звездами. В пример часто приводятся морские звезды с 5 и 6 лучами. Мол, видите, здесь нет переходных форм – ведь нет звезд с 5,5 лучами!</a:t>
            </a:r>
          </a:p>
          <a:p>
            <a:pPr marL="0" indent="0">
              <a:buNone/>
            </a:pPr>
            <a:r>
              <a:rPr lang="ru-RU" sz="1900" dirty="0"/>
              <a:t>Однако, тут мы видим изменчивость внутри </a:t>
            </a:r>
            <a:r>
              <a:rPr lang="ru-RU" sz="1900" b="1" dirty="0"/>
              <a:t>одного рода</a:t>
            </a:r>
            <a:r>
              <a:rPr lang="ru-RU" sz="1900" dirty="0"/>
              <a:t>. Число лучей у морских звезд — это не жестко закрепленный видовой признак. У одного и того же вида могут встречаться особи с разным количеством лучей. Яркий пример — род морских звезд </a:t>
            </a:r>
            <a:r>
              <a:rPr lang="ru-RU" sz="1900" dirty="0" err="1"/>
              <a:t>Leptasterias</a:t>
            </a:r>
            <a:r>
              <a:rPr lang="ru-RU" sz="1900" dirty="0"/>
              <a:t> (</a:t>
            </a:r>
            <a:r>
              <a:rPr lang="ru-RU" sz="1900" dirty="0" err="1"/>
              <a:t>Лептастерии</a:t>
            </a:r>
            <a:r>
              <a:rPr lang="ru-RU" sz="1900" dirty="0"/>
              <a:t>), у которого шесть лучей являются нормой, но при этом иногда попадаются пятилучевые особи.</a:t>
            </a:r>
          </a:p>
          <a:p>
            <a:pPr marL="0" indent="0">
              <a:buNone/>
            </a:pPr>
            <a:r>
              <a:rPr lang="ru-RU" sz="1900" dirty="0"/>
              <a:t>То есть 5 и 6 лучей у этих звезд - это не «мутационный скачок» между видами и тем более между родами, а естественная вариация внутри популяции ОДНОГО </a:t>
            </a:r>
            <a:r>
              <a:rPr lang="ru-RU" sz="1900" dirty="0" smtClean="0"/>
              <a:t>РОДА. </a:t>
            </a:r>
            <a:endParaRPr lang="en-US" sz="1900" dirty="0" smtClean="0"/>
          </a:p>
          <a:p>
            <a:pPr marL="0" indent="0">
              <a:buNone/>
            </a:pPr>
            <a:r>
              <a:rPr lang="ru-RU" sz="1900" dirty="0" smtClean="0"/>
              <a:t>Например</a:t>
            </a:r>
            <a:r>
              <a:rPr lang="ru-RU" sz="1900" dirty="0"/>
              <a:t>, у </a:t>
            </a:r>
            <a:r>
              <a:rPr lang="ru-RU" sz="1900" dirty="0" smtClean="0"/>
              <a:t>некоторых людей </a:t>
            </a:r>
            <a:r>
              <a:rPr lang="ru-RU" sz="1900" dirty="0"/>
              <a:t>встречается не </a:t>
            </a:r>
            <a:r>
              <a:rPr lang="ru-RU" sz="1900" dirty="0" smtClean="0"/>
              <a:t>2</a:t>
            </a:r>
            <a:r>
              <a:rPr lang="en-US" sz="1900" dirty="0" smtClean="0"/>
              <a:t> </a:t>
            </a:r>
            <a:r>
              <a:rPr lang="ru-RU" sz="1900" dirty="0" smtClean="0"/>
              <a:t>соска, </a:t>
            </a:r>
            <a:r>
              <a:rPr lang="ru-RU" sz="1900" dirty="0"/>
              <a:t>а 3 или </a:t>
            </a:r>
            <a:r>
              <a:rPr lang="ru-RU" sz="1900" dirty="0" smtClean="0"/>
              <a:t>4, </a:t>
            </a:r>
            <a:r>
              <a:rPr lang="ru-RU" sz="1900" dirty="0"/>
              <a:t>не 5 пальцев, а 6. Это тоже человек!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66" y="1884079"/>
            <a:ext cx="3319542" cy="470637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517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Миграция глаза камбалы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810" y="6536726"/>
            <a:ext cx="10946672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ископаемой рыбы </a:t>
            </a:r>
            <a:r>
              <a:rPr lang="ru-RU" sz="1800" dirty="0" err="1" smtClean="0"/>
              <a:t>Amphistium</a:t>
            </a:r>
            <a:r>
              <a:rPr lang="ru-RU" sz="1800" dirty="0" smtClean="0"/>
              <a:t> и ныне живущей </a:t>
            </a:r>
            <a:r>
              <a:rPr lang="ru-RU" sz="1800" dirty="0" err="1" smtClean="0"/>
              <a:t>Psettodes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7102" y="1767528"/>
            <a:ext cx="7273160" cy="4752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Переходные формы и эволюцию материалисты доказывают также камбалами. </a:t>
            </a:r>
            <a:r>
              <a:rPr lang="ru-RU" sz="1800" dirty="0" smtClean="0"/>
              <a:t>Палеонтологи нашли </a:t>
            </a:r>
            <a:r>
              <a:rPr lang="ru-RU" sz="1800" dirty="0"/>
              <a:t>окаменелых раб, у которых </a:t>
            </a:r>
            <a:r>
              <a:rPr lang="ru-RU" sz="1800" dirty="0" smtClean="0"/>
              <a:t>один глаз </a:t>
            </a:r>
            <a:r>
              <a:rPr lang="ru-RU" sz="1800" dirty="0"/>
              <a:t>был ближе к затылку. Их назвали </a:t>
            </a:r>
            <a:r>
              <a:rPr lang="ru-RU" sz="1800" dirty="0" err="1"/>
              <a:t>Amphistium</a:t>
            </a:r>
            <a:r>
              <a:rPr lang="ru-RU" sz="1800" dirty="0"/>
              <a:t> (</a:t>
            </a:r>
            <a:r>
              <a:rPr lang="ru-RU" sz="1800" dirty="0" err="1"/>
              <a:t>Амфистиум</a:t>
            </a:r>
            <a:r>
              <a:rPr lang="ru-RU" sz="1800" dirty="0"/>
              <a:t>). Материалисты объявили этот вид переходной формой </a:t>
            </a:r>
            <a:r>
              <a:rPr lang="ru-RU" sz="1800" dirty="0" smtClean="0"/>
              <a:t>к современной камбале. Мол</a:t>
            </a:r>
            <a:r>
              <a:rPr lang="ru-RU" sz="1800" dirty="0"/>
              <a:t>, у этого предка глаз эволюционным путем начал двигаться на другую сторону черепной коробки.</a:t>
            </a:r>
          </a:p>
          <a:p>
            <a:pPr marL="0" indent="0">
              <a:buNone/>
            </a:pPr>
            <a:r>
              <a:rPr lang="ru-RU" sz="1800" b="1" dirty="0" smtClean="0"/>
              <a:t>Слабые стороны теории</a:t>
            </a:r>
            <a:r>
              <a:rPr lang="en-US" sz="1800" b="1" dirty="0" smtClean="0"/>
              <a:t>: </a:t>
            </a:r>
            <a:r>
              <a:rPr lang="ru-RU" sz="1800" dirty="0" smtClean="0"/>
              <a:t>Модель </a:t>
            </a:r>
            <a:r>
              <a:rPr lang="ru-RU" sz="1800" dirty="0"/>
              <a:t>постепенного "дрейфа" глаза основана на анализе единичных фрагментов костей черепа у нескольких </a:t>
            </a:r>
            <a:r>
              <a:rPr lang="ru-RU" sz="1800" dirty="0" smtClean="0"/>
              <a:t>рыб (найдено </a:t>
            </a:r>
            <a:r>
              <a:rPr lang="ru-RU" sz="1800" dirty="0"/>
              <a:t>всего 5-6 образцов на весь </a:t>
            </a:r>
            <a:r>
              <a:rPr lang="ru-RU" sz="1800" dirty="0" smtClean="0"/>
              <a:t>мир)</a:t>
            </a:r>
            <a:r>
              <a:rPr lang="en-US" sz="1800" dirty="0" smtClean="0"/>
              <a:t>;</a:t>
            </a:r>
            <a:r>
              <a:rPr lang="ru-RU" sz="1800" dirty="0" smtClean="0"/>
              <a:t> Черепа дошли </a:t>
            </a:r>
            <a:r>
              <a:rPr lang="ru-RU" sz="1800" dirty="0"/>
              <a:t>до нас в спрессованном </a:t>
            </a:r>
            <a:r>
              <a:rPr lang="ru-RU" sz="1800" dirty="0" smtClean="0"/>
              <a:t>виде</a:t>
            </a:r>
            <a:r>
              <a:rPr lang="en-US" sz="1800" dirty="0" smtClean="0"/>
              <a:t>; </a:t>
            </a:r>
            <a:r>
              <a:rPr lang="ru-RU" sz="1800" dirty="0" smtClean="0"/>
              <a:t>Окаменелости камбал</a:t>
            </a:r>
            <a:r>
              <a:rPr lang="ru-RU" sz="1800" dirty="0"/>
              <a:t>,</a:t>
            </a:r>
            <a:r>
              <a:rPr lang="ru-RU" sz="1800" dirty="0" smtClean="0"/>
              <a:t> близкие к классическим, встречаются </a:t>
            </a:r>
            <a:r>
              <a:rPr lang="ru-RU" sz="1800" dirty="0"/>
              <a:t>в тех же ископаемых слоях, что и эти якобы </a:t>
            </a:r>
            <a:r>
              <a:rPr lang="ru-RU" sz="1800" dirty="0" smtClean="0"/>
              <a:t>"переходные</a:t>
            </a:r>
            <a:r>
              <a:rPr lang="ru-RU" sz="1800" dirty="0"/>
              <a:t>" </a:t>
            </a:r>
            <a:r>
              <a:rPr lang="ru-RU" sz="1800" dirty="0" smtClean="0"/>
              <a:t>формы</a:t>
            </a:r>
            <a:r>
              <a:rPr lang="en-US" sz="1800" dirty="0" smtClean="0"/>
              <a:t>;</a:t>
            </a:r>
            <a:r>
              <a:rPr lang="ru-RU" sz="1800" dirty="0" smtClean="0"/>
              <a:t> Сегодня </a:t>
            </a:r>
            <a:r>
              <a:rPr lang="ru-RU" sz="1800" dirty="0"/>
              <a:t>есть рыбы </a:t>
            </a:r>
            <a:r>
              <a:rPr lang="ru-RU" sz="1800" dirty="0" err="1"/>
              <a:t>Psettodes</a:t>
            </a:r>
            <a:r>
              <a:rPr lang="ru-RU" sz="1800" dirty="0"/>
              <a:t> (</a:t>
            </a:r>
            <a:r>
              <a:rPr lang="ru-RU" sz="1800" dirty="0" err="1"/>
              <a:t>Псеттоды</a:t>
            </a:r>
            <a:r>
              <a:rPr lang="ru-RU" sz="1800" dirty="0"/>
              <a:t>), </a:t>
            </a:r>
            <a:r>
              <a:rPr lang="ru-RU" sz="1800" dirty="0" smtClean="0"/>
              <a:t>которые похожи </a:t>
            </a:r>
            <a:r>
              <a:rPr lang="ru-RU" sz="1800" dirty="0"/>
              <a:t>на классическую камбалу, но ей не </a:t>
            </a:r>
            <a:r>
              <a:rPr lang="ru-RU" sz="1800" dirty="0" smtClean="0"/>
              <a:t>являются (другое семейство), и у них тоже один </a:t>
            </a:r>
            <a:r>
              <a:rPr lang="ru-RU" sz="1800" dirty="0"/>
              <a:t>глаз практически на макушке. </a:t>
            </a:r>
          </a:p>
          <a:p>
            <a:pPr marL="0" indent="0">
              <a:buNone/>
            </a:pPr>
            <a:r>
              <a:rPr lang="ru-RU" sz="1800" dirty="0" smtClean="0"/>
              <a:t>При этом, даже </a:t>
            </a:r>
            <a:r>
              <a:rPr lang="ru-RU" sz="1800" dirty="0"/>
              <a:t>многие </a:t>
            </a:r>
            <a:r>
              <a:rPr lang="ru-RU" sz="1800" dirty="0" smtClean="0"/>
              <a:t>эволюционные палеонтологи не утверждают, </a:t>
            </a:r>
            <a:r>
              <a:rPr lang="ru-RU" sz="1800" dirty="0"/>
              <a:t>что </a:t>
            </a:r>
            <a:r>
              <a:rPr lang="ru-RU" sz="1800" dirty="0" err="1"/>
              <a:t>Amphistium</a:t>
            </a:r>
            <a:r>
              <a:rPr lang="ru-RU" sz="1800" dirty="0"/>
              <a:t> — это непосредственный дедушка всех современных камбал. Возможно </a:t>
            </a:r>
            <a:r>
              <a:rPr lang="ru-RU" sz="1800" dirty="0" err="1" smtClean="0"/>
              <a:t>Амфистиум</a:t>
            </a:r>
            <a:r>
              <a:rPr lang="ru-RU" sz="1800" dirty="0" smtClean="0"/>
              <a:t> – это вид рыб с особым </a:t>
            </a:r>
            <a:r>
              <a:rPr lang="ru-RU" sz="1800" dirty="0"/>
              <a:t>видом </a:t>
            </a:r>
            <a:r>
              <a:rPr lang="ru-RU" sz="1800" dirty="0" smtClean="0"/>
              <a:t>симметрии с </a:t>
            </a:r>
            <a:r>
              <a:rPr lang="ru-RU" sz="1800" dirty="0"/>
              <a:t>высоко посаженными глазами или одним глазом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10" y="1973074"/>
            <a:ext cx="3467855" cy="44232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7495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Проблема направленной мутации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92020" y="649287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дрейфа глаза на другую сторону черепной коробки рыбы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633" y="1838301"/>
            <a:ext cx="7136525" cy="4752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Как глаз перемещался пошагово? Получается у рыбы НАПРАВЛЕННО менялись гены отвечающие за местоположение глаза? </a:t>
            </a:r>
          </a:p>
          <a:p>
            <a:pPr marL="0" indent="0">
              <a:buNone/>
            </a:pPr>
            <a:r>
              <a:rPr lang="ru-RU" sz="1800" dirty="0" smtClean="0"/>
              <a:t>Внимание</a:t>
            </a:r>
            <a:r>
              <a:rPr lang="ru-RU" sz="1800" dirty="0"/>
              <a:t>! Слово НАПРАВЛЕННО часто слышно от материалистов. Но кто направил такую мутацию? Самое понятие мутация всегда предполагает СЛУЧАЙНЫЕ изменения </a:t>
            </a:r>
            <a:r>
              <a:rPr lang="ru-RU" sz="1800" dirty="0" smtClean="0"/>
              <a:t>генов. Согласитесь</a:t>
            </a:r>
            <a:r>
              <a:rPr lang="ru-RU" sz="1800" dirty="0"/>
              <a:t>, слова НАПРАВЛЕННО и СЛУЧАЙНО противоречат друг другу!?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Случайным </a:t>
            </a:r>
            <a:r>
              <a:rPr lang="ru-RU" sz="1800" dirty="0"/>
              <a:t>мутациям + </a:t>
            </a:r>
            <a:r>
              <a:rPr lang="ru-RU" sz="1800" dirty="0" smtClean="0"/>
              <a:t>естественному отбору эволюционисты </a:t>
            </a:r>
            <a:r>
              <a:rPr lang="ru-RU" sz="1800" dirty="0"/>
              <a:t>пытаются придать вид </a:t>
            </a:r>
            <a:r>
              <a:rPr lang="ru-RU" sz="1800" dirty="0" smtClean="0"/>
              <a:t>ТВОРЧЕСКОЙ </a:t>
            </a:r>
            <a:r>
              <a:rPr lang="ru-RU" sz="1800" dirty="0"/>
              <a:t>СИЛЫ И </a:t>
            </a:r>
            <a:r>
              <a:rPr lang="ru-RU" sz="1800" dirty="0" smtClean="0"/>
              <a:t>ИНТЕЛЛЕКТА. На лекции к.б.н. материалист </a:t>
            </a:r>
            <a:r>
              <a:rPr lang="ru-RU" sz="1800" dirty="0"/>
              <a:t>Михаил </a:t>
            </a:r>
            <a:r>
              <a:rPr lang="ru-RU" sz="1800" dirty="0" smtClean="0"/>
              <a:t>Никитин залу объяснял, </a:t>
            </a:r>
            <a:r>
              <a:rPr lang="ru-RU" sz="1800" dirty="0"/>
              <a:t>как работает естественный отбор на примере эволюции самолетостроения. Мол, сначала </a:t>
            </a:r>
            <a:r>
              <a:rPr lang="ru-RU" sz="1800" dirty="0" smtClean="0"/>
              <a:t>была </a:t>
            </a:r>
            <a:r>
              <a:rPr lang="ru-RU" sz="1800" dirty="0"/>
              <a:t>примитивная конструкция, потом кукурузник, потом более сложные модели, а потом современные лайнеры. Постепенно </a:t>
            </a:r>
            <a:r>
              <a:rPr lang="ru-RU" sz="1800" dirty="0" smtClean="0"/>
              <a:t>выбраковывались </a:t>
            </a:r>
            <a:r>
              <a:rPr lang="ru-RU" sz="1800" dirty="0"/>
              <a:t>плохие варианты самолетов и выбирались </a:t>
            </a:r>
            <a:r>
              <a:rPr lang="ru-RU" sz="1800" dirty="0" smtClean="0"/>
              <a:t>лучшие.</a:t>
            </a:r>
          </a:p>
          <a:p>
            <a:pPr marL="0" indent="0">
              <a:buNone/>
            </a:pPr>
            <a:r>
              <a:rPr lang="ru-RU" sz="1800" dirty="0" smtClean="0"/>
              <a:t>Но здесь логическая ошибка. Ведь в примере </a:t>
            </a:r>
            <a:r>
              <a:rPr lang="ru-RU" sz="1800" dirty="0"/>
              <a:t>с эволюцией </a:t>
            </a:r>
            <a:r>
              <a:rPr lang="ru-RU" sz="1800" dirty="0" smtClean="0"/>
              <a:t>самолетов, </a:t>
            </a:r>
            <a:r>
              <a:rPr lang="ru-RU" sz="1800" dirty="0"/>
              <a:t>движущей силой прогресса выступает не случайность + естественный отбор, а ИНТЕЛЛЕКТ многих сотен инженеров + ИНТЕЛЛЕКТ летчиков испытателей.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07" y="1983584"/>
            <a:ext cx="3259261" cy="44232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067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Вероятность направленных мутаций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4841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ничтожной вероятности события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632" y="1754215"/>
            <a:ext cx="7483367" cy="4752153"/>
          </a:xfrm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 smtClean="0"/>
              <a:t>Сколько </a:t>
            </a:r>
            <a:r>
              <a:rPr lang="ru-RU" sz="1800" dirty="0"/>
              <a:t>нужно </a:t>
            </a:r>
            <a:r>
              <a:rPr lang="ru-RU" sz="1800" dirty="0" smtClean="0"/>
              <a:t>мутаций в генах, чтобы </a:t>
            </a:r>
            <a:r>
              <a:rPr lang="ru-RU" sz="1800" b="1" dirty="0" smtClean="0"/>
              <a:t>глаз постепенно </a:t>
            </a:r>
            <a:r>
              <a:rPr lang="ru-RU" sz="1800" b="1" dirty="0"/>
              <a:t>переместился </a:t>
            </a:r>
            <a:r>
              <a:rPr lang="ru-RU" sz="1800" dirty="0"/>
              <a:t>с одной стороны черепа на другой, чтобы изменилась форма черепа, нервные пути, мышцы и кровоснабжение.</a:t>
            </a:r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 smtClean="0"/>
              <a:t>Возьмем</a:t>
            </a:r>
            <a:r>
              <a:rPr lang="ru-RU" sz="1800" dirty="0"/>
              <a:t>, для </a:t>
            </a:r>
            <a:r>
              <a:rPr lang="ru-RU" sz="1800" dirty="0" smtClean="0"/>
              <a:t>примера мутации </a:t>
            </a:r>
            <a:r>
              <a:rPr lang="ru-RU" sz="1800" dirty="0"/>
              <a:t>в 50 генах</a:t>
            </a:r>
            <a:r>
              <a:rPr lang="ru-RU" sz="1800" dirty="0" smtClean="0"/>
              <a:t>. 1 ген содержит информацию об 1 белке. Белок </a:t>
            </a:r>
            <a:r>
              <a:rPr lang="ru-RU" sz="1800" dirty="0"/>
              <a:t>~ </a:t>
            </a:r>
            <a:r>
              <a:rPr lang="ru-RU" sz="1800" dirty="0" smtClean="0"/>
              <a:t>400 аминокислот</a:t>
            </a:r>
            <a:r>
              <a:rPr lang="ru-RU" sz="1800" dirty="0"/>
              <a:t>. </a:t>
            </a:r>
            <a:r>
              <a:rPr lang="ru-RU" sz="1800" dirty="0" smtClean="0"/>
              <a:t>1 ген</a:t>
            </a:r>
            <a:r>
              <a:rPr lang="en-US" sz="1800" dirty="0" smtClean="0"/>
              <a:t>:</a:t>
            </a:r>
            <a:r>
              <a:rPr lang="ru-RU" sz="1800" dirty="0" smtClean="0"/>
              <a:t> 3 </a:t>
            </a:r>
            <a:r>
              <a:rPr lang="ru-RU" sz="1800" dirty="0"/>
              <a:t>(</a:t>
            </a:r>
            <a:r>
              <a:rPr lang="ru-RU" sz="1800" dirty="0" err="1"/>
              <a:t>триплед</a:t>
            </a:r>
            <a:r>
              <a:rPr lang="ru-RU" sz="1800" dirty="0"/>
              <a:t>) </a:t>
            </a:r>
            <a:r>
              <a:rPr lang="ru-RU" sz="1800" dirty="0" smtClean="0"/>
              <a:t>х400 = </a:t>
            </a:r>
            <a:r>
              <a:rPr lang="ru-RU" sz="1800" dirty="0"/>
              <a:t>1200 нуклеотидов</a:t>
            </a:r>
            <a:r>
              <a:rPr lang="ru-RU" sz="1800" dirty="0" smtClean="0"/>
              <a:t>. 50 </a:t>
            </a:r>
            <a:r>
              <a:rPr lang="ru-RU" sz="1800" dirty="0"/>
              <a:t>х 1200 = 60 </a:t>
            </a:r>
            <a:r>
              <a:rPr lang="ru-RU" sz="1800" dirty="0" smtClean="0"/>
              <a:t>000.</a:t>
            </a:r>
            <a:endParaRPr lang="ru-RU" sz="1800" dirty="0"/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 smtClean="0"/>
              <a:t>4 </a:t>
            </a:r>
            <a:r>
              <a:rPr lang="ru-RU" sz="1800" dirty="0"/>
              <a:t>варианта </a:t>
            </a:r>
            <a:r>
              <a:rPr lang="ru-RU" sz="1800" dirty="0" smtClean="0"/>
              <a:t>1 </a:t>
            </a:r>
            <a:r>
              <a:rPr lang="ru-RU" sz="1800" dirty="0"/>
              <a:t>нуклеотида (</a:t>
            </a:r>
            <a:r>
              <a:rPr lang="ru-RU" sz="1800" dirty="0" err="1"/>
              <a:t>аденин</a:t>
            </a:r>
            <a:r>
              <a:rPr lang="ru-RU" sz="1800" dirty="0"/>
              <a:t>, гуанин, </a:t>
            </a:r>
            <a:r>
              <a:rPr lang="ru-RU" sz="1800" dirty="0" err="1"/>
              <a:t>тимин</a:t>
            </a:r>
            <a:r>
              <a:rPr lang="ru-RU" sz="1800" dirty="0"/>
              <a:t> и </a:t>
            </a:r>
            <a:r>
              <a:rPr lang="ru-RU" sz="1800" dirty="0" err="1"/>
              <a:t>цитозин</a:t>
            </a:r>
            <a:r>
              <a:rPr lang="ru-RU" sz="1800" dirty="0"/>
              <a:t>): </a:t>
            </a:r>
            <a:r>
              <a:rPr lang="ru-RU" sz="2400" b="1" dirty="0">
                <a:solidFill>
                  <a:srgbClr val="FF0000"/>
                </a:solidFill>
              </a:rPr>
              <a:t>4</a:t>
            </a:r>
            <a:r>
              <a:rPr lang="ru-RU" sz="2400" b="1" baseline="30000" dirty="0">
                <a:solidFill>
                  <a:srgbClr val="FF0000"/>
                </a:solidFill>
              </a:rPr>
              <a:t>60000</a:t>
            </a:r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/>
              <a:t>П</a:t>
            </a:r>
            <a:r>
              <a:rPr lang="ru-RU" sz="1800" dirty="0" smtClean="0"/>
              <a:t>осчитаем </a:t>
            </a:r>
            <a:r>
              <a:rPr lang="ru-RU" sz="1800" dirty="0"/>
              <a:t>вероятность 50 положительных </a:t>
            </a:r>
            <a:r>
              <a:rPr lang="ru-RU" sz="1800" dirty="0" smtClean="0"/>
              <a:t>мутаций при том, что</a:t>
            </a:r>
            <a:r>
              <a:rPr lang="en-US" sz="1800" dirty="0" smtClean="0"/>
              <a:t>: </a:t>
            </a:r>
            <a:r>
              <a:rPr lang="ru-RU" sz="1800" dirty="0" smtClean="0"/>
              <a:t>полезные мутации: от 0,1% до </a:t>
            </a:r>
            <a:r>
              <a:rPr lang="ru-RU" sz="1800" dirty="0"/>
              <a:t>1%; вредные: ~80</a:t>
            </a:r>
            <a:r>
              <a:rPr lang="ru-RU" sz="1800" dirty="0" smtClean="0"/>
              <a:t>%; </a:t>
            </a:r>
            <a:r>
              <a:rPr lang="ru-RU" sz="1800" dirty="0"/>
              <a:t>нейтральные ~20</a:t>
            </a:r>
            <a:r>
              <a:rPr lang="ru-RU" sz="1800" dirty="0" smtClean="0"/>
              <a:t>%. </a:t>
            </a:r>
            <a:endParaRPr lang="ru-RU" sz="1800" dirty="0"/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/>
              <a:t>Вероятность полезной </a:t>
            </a:r>
            <a:r>
              <a:rPr lang="ru-RU" sz="1800" dirty="0" smtClean="0"/>
              <a:t>мутации</a:t>
            </a:r>
            <a:r>
              <a:rPr lang="en-US" sz="1800" dirty="0" smtClean="0"/>
              <a:t> </a:t>
            </a:r>
            <a:r>
              <a:rPr lang="ru-RU" sz="1800" dirty="0" smtClean="0"/>
              <a:t>1/100=0,01. Количество</a:t>
            </a:r>
            <a:r>
              <a:rPr lang="en-US" sz="1800" dirty="0" smtClean="0"/>
              <a:t> </a:t>
            </a:r>
            <a:r>
              <a:rPr lang="ru-RU" sz="1800" dirty="0" smtClean="0"/>
              <a:t>50</a:t>
            </a:r>
            <a:r>
              <a:rPr lang="en-US" sz="1800" dirty="0" smtClean="0"/>
              <a:t>: </a:t>
            </a:r>
            <a:r>
              <a:rPr lang="ru-RU" sz="1800" dirty="0" smtClean="0"/>
              <a:t>(</a:t>
            </a:r>
            <a:r>
              <a:rPr lang="ru-RU" sz="1800" dirty="0"/>
              <a:t>0,01)</a:t>
            </a:r>
            <a:r>
              <a:rPr lang="ru-RU" sz="1800" baseline="30000" dirty="0"/>
              <a:t>50</a:t>
            </a:r>
            <a:r>
              <a:rPr lang="ru-RU" sz="1800" dirty="0"/>
              <a:t>=</a:t>
            </a:r>
            <a:r>
              <a:rPr lang="ru-RU" sz="2000" b="1" dirty="0">
                <a:solidFill>
                  <a:srgbClr val="FF0000"/>
                </a:solidFill>
              </a:rPr>
              <a:t>10</a:t>
            </a:r>
            <a:r>
              <a:rPr lang="ru-RU" sz="2000" b="1" baseline="30000" dirty="0">
                <a:solidFill>
                  <a:srgbClr val="FF0000"/>
                </a:solidFill>
              </a:rPr>
              <a:t>−100</a:t>
            </a:r>
            <a:endParaRPr lang="ru-RU" sz="1800" b="1" baseline="30000" dirty="0">
              <a:solidFill>
                <a:srgbClr val="FF0000"/>
              </a:solidFill>
            </a:endParaRPr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 smtClean="0"/>
              <a:t>Все </a:t>
            </a:r>
            <a:r>
              <a:rPr lang="ru-RU" sz="1800" dirty="0"/>
              <a:t>мутации должны произойти в одной и той же генной </a:t>
            </a:r>
            <a:r>
              <a:rPr lang="ru-RU" sz="1800" dirty="0" smtClean="0"/>
              <a:t>группе.</a:t>
            </a:r>
            <a:r>
              <a:rPr lang="en-US" sz="1800" dirty="0" smtClean="0"/>
              <a:t> </a:t>
            </a:r>
            <a:r>
              <a:rPr lang="ru-RU" sz="1800" dirty="0" smtClean="0"/>
              <a:t>Если группа из 10 </a:t>
            </a:r>
            <a:r>
              <a:rPr lang="ru-RU" sz="1800" dirty="0"/>
              <a:t>генов, то </a:t>
            </a:r>
            <a:r>
              <a:rPr lang="ru-RU" sz="1800" dirty="0" smtClean="0"/>
              <a:t>10/20000 генов у животных = </a:t>
            </a:r>
            <a:r>
              <a:rPr lang="ru-RU" sz="1800" dirty="0">
                <a:solidFill>
                  <a:schemeClr val="tx1"/>
                </a:solidFill>
              </a:rPr>
              <a:t>5⋅10</a:t>
            </a:r>
            <a:r>
              <a:rPr lang="ru-RU" sz="1800" baseline="30000" dirty="0">
                <a:solidFill>
                  <a:schemeClr val="tx1"/>
                </a:solidFill>
              </a:rPr>
              <a:t>−4</a:t>
            </a:r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/>
              <a:t>Каждая из 50 мутаций должна произойти в </a:t>
            </a:r>
            <a:r>
              <a:rPr lang="ru-RU" sz="1800" dirty="0" smtClean="0"/>
              <a:t>этой группе (</a:t>
            </a:r>
            <a:r>
              <a:rPr lang="ru-RU" sz="1800" dirty="0"/>
              <a:t>5⋅10</a:t>
            </a:r>
            <a:r>
              <a:rPr lang="ru-RU" sz="1800" baseline="30000" dirty="0"/>
              <a:t>−</a:t>
            </a:r>
            <a:r>
              <a:rPr lang="ru-RU" sz="1800" baseline="30000" dirty="0" smtClean="0"/>
              <a:t>4</a:t>
            </a:r>
            <a:r>
              <a:rPr lang="ru-RU" sz="1800" dirty="0" smtClean="0"/>
              <a:t>)</a:t>
            </a:r>
            <a:r>
              <a:rPr lang="ru-RU" sz="1800" baseline="30000" dirty="0" smtClean="0"/>
              <a:t>50</a:t>
            </a:r>
            <a:r>
              <a:rPr lang="en-US" sz="1800" dirty="0"/>
              <a:t>:</a:t>
            </a:r>
            <a:r>
              <a:rPr lang="ru-RU" sz="1800" dirty="0" smtClean="0"/>
              <a:t> </a:t>
            </a:r>
            <a:r>
              <a:rPr lang="ru-RU" sz="2000" b="1" dirty="0">
                <a:solidFill>
                  <a:srgbClr val="FF0000"/>
                </a:solidFill>
              </a:rPr>
              <a:t>5⋅10</a:t>
            </a:r>
            <a:r>
              <a:rPr lang="ru-RU" sz="2000" b="1" baseline="30000" dirty="0">
                <a:solidFill>
                  <a:srgbClr val="FF0000"/>
                </a:solidFill>
              </a:rPr>
              <a:t>−</a:t>
            </a:r>
            <a:r>
              <a:rPr lang="ru-RU" sz="2000" b="1" baseline="30000" dirty="0" smtClean="0">
                <a:solidFill>
                  <a:srgbClr val="FF0000"/>
                </a:solidFill>
              </a:rPr>
              <a:t>200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 smtClean="0"/>
              <a:t>Популяция=100 </a:t>
            </a:r>
            <a:r>
              <a:rPr lang="ru-RU" sz="1800" dirty="0"/>
              <a:t>особей. </a:t>
            </a:r>
            <a:r>
              <a:rPr lang="ru-RU" sz="1800" dirty="0" smtClean="0"/>
              <a:t>Мутации идут </a:t>
            </a:r>
            <a:r>
              <a:rPr lang="ru-RU" sz="1800" dirty="0"/>
              <a:t>строго по цепочке «родитель → ребенок</a:t>
            </a:r>
            <a:r>
              <a:rPr lang="ru-RU" sz="1800" dirty="0" smtClean="0"/>
              <a:t>», </a:t>
            </a:r>
            <a:r>
              <a:rPr lang="ru-RU" sz="1800" dirty="0"/>
              <a:t>чтобы накапливались “направленные мутации”. Вероятность этого порядка 1/100 на поколение. </a:t>
            </a:r>
            <a:r>
              <a:rPr lang="ru-RU" sz="1800" dirty="0" smtClean="0"/>
              <a:t>Тогда (</a:t>
            </a:r>
            <a:r>
              <a:rPr lang="ru-RU" sz="1800" dirty="0"/>
              <a:t>1/100)</a:t>
            </a:r>
            <a:r>
              <a:rPr lang="ru-RU" sz="1800" baseline="30000" dirty="0"/>
              <a:t>50</a:t>
            </a:r>
            <a:r>
              <a:rPr lang="ru-RU" sz="1800" dirty="0"/>
              <a:t>=</a:t>
            </a:r>
            <a:r>
              <a:rPr lang="ru-RU" sz="2000" b="1" dirty="0">
                <a:solidFill>
                  <a:srgbClr val="FF0000"/>
                </a:solidFill>
              </a:rPr>
              <a:t>10</a:t>
            </a:r>
            <a:r>
              <a:rPr lang="ru-RU" sz="2000" b="1" baseline="30000" dirty="0">
                <a:solidFill>
                  <a:srgbClr val="FF0000"/>
                </a:solidFill>
              </a:rPr>
              <a:t>−100</a:t>
            </a:r>
            <a:r>
              <a:rPr lang="ru-RU" sz="1800" dirty="0"/>
              <a:t>. </a:t>
            </a:r>
          </a:p>
          <a:p>
            <a:pPr marL="0" indent="0">
              <a:lnSpc>
                <a:spcPts val="1800"/>
              </a:lnSpc>
              <a:spcBef>
                <a:spcPts val="800"/>
              </a:spcBef>
              <a:buNone/>
            </a:pPr>
            <a:r>
              <a:rPr lang="ru-RU" sz="1800" dirty="0"/>
              <a:t>Число атомов во </a:t>
            </a:r>
            <a:r>
              <a:rPr lang="ru-RU" sz="1800" dirty="0" smtClean="0"/>
              <a:t>Вселенной ∼</a:t>
            </a:r>
            <a:r>
              <a:rPr lang="ru-RU" sz="2000" b="1" dirty="0">
                <a:solidFill>
                  <a:srgbClr val="FF0000"/>
                </a:solidFill>
              </a:rPr>
              <a:t>10</a:t>
            </a:r>
            <a:r>
              <a:rPr lang="ru-RU" sz="2000" b="1" dirty="0" smtClean="0">
                <a:solidFill>
                  <a:srgbClr val="FF0000"/>
                </a:solidFill>
              </a:rPr>
              <a:t>⁸⁰</a:t>
            </a:r>
            <a:r>
              <a:rPr lang="ru-RU" sz="1800" dirty="0" smtClean="0"/>
              <a:t>. Время жизни Земли </a:t>
            </a:r>
            <a:r>
              <a:rPr lang="ru-RU" sz="2000" b="1" dirty="0">
                <a:solidFill>
                  <a:srgbClr val="FF0000"/>
                </a:solidFill>
              </a:rPr>
              <a:t>10</a:t>
            </a:r>
            <a:r>
              <a:rPr lang="ru-RU" sz="2000" b="1" baseline="30000" dirty="0">
                <a:solidFill>
                  <a:srgbClr val="FF0000"/>
                </a:solidFill>
              </a:rPr>
              <a:t>17</a:t>
            </a:r>
            <a:r>
              <a:rPr lang="ru-RU" sz="1800" baseline="30000" dirty="0"/>
              <a:t> </a:t>
            </a:r>
            <a:r>
              <a:rPr lang="ru-RU" sz="1800" dirty="0" smtClean="0"/>
              <a:t>секунд.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07" y="1931034"/>
            <a:ext cx="3259261" cy="442328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343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Динозавры –&gt; птицы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60490" y="6549699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эволюции динозавра в птицу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669" y="1602257"/>
            <a:ext cx="7683061" cy="4947442"/>
          </a:xfrm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500"/>
              </a:spcBef>
              <a:buNone/>
            </a:pPr>
            <a:r>
              <a:rPr lang="ru-RU" sz="1800" dirty="0"/>
              <a:t>Материалисты считают, что птицы произошли от динозавров. В качестве доказательства, зачастую, они предлагают </a:t>
            </a:r>
            <a:r>
              <a:rPr lang="ru-RU" sz="1800" dirty="0" err="1"/>
              <a:t>Архиоптерикса</a:t>
            </a:r>
            <a:r>
              <a:rPr lang="ru-RU" sz="1800" dirty="0"/>
              <a:t>.</a:t>
            </a:r>
          </a:p>
          <a:p>
            <a:pPr marL="0" indent="0">
              <a:lnSpc>
                <a:spcPts val="1800"/>
              </a:lnSpc>
              <a:spcBef>
                <a:spcPts val="500"/>
              </a:spcBef>
              <a:buNone/>
            </a:pPr>
            <a:r>
              <a:rPr lang="ru-RU" sz="1800" b="1" dirty="0"/>
              <a:t>Однако</a:t>
            </a:r>
            <a:r>
              <a:rPr lang="ru-RU" sz="1800" b="1" dirty="0" smtClean="0"/>
              <a:t>:</a:t>
            </a:r>
            <a:r>
              <a:rPr lang="en-US" sz="1800" b="1" dirty="0" smtClean="0"/>
              <a:t> </a:t>
            </a:r>
            <a:r>
              <a:rPr lang="ru-RU" sz="1800" dirty="0" smtClean="0"/>
              <a:t>Не </a:t>
            </a:r>
            <a:r>
              <a:rPr lang="ru-RU" sz="1800" dirty="0"/>
              <a:t>все ученые материалисты считают </a:t>
            </a:r>
            <a:r>
              <a:rPr lang="ru-RU" sz="1800" dirty="0" err="1"/>
              <a:t>Архиоптерикса</a:t>
            </a:r>
            <a:r>
              <a:rPr lang="ru-RU" sz="1800" dirty="0"/>
              <a:t> переходной </a:t>
            </a:r>
            <a:r>
              <a:rPr lang="ru-RU" sz="1800" dirty="0" smtClean="0"/>
              <a:t>формой</a:t>
            </a:r>
            <a:r>
              <a:rPr lang="en-US" sz="1800" dirty="0" smtClean="0"/>
              <a:t>;</a:t>
            </a:r>
            <a:r>
              <a:rPr lang="ru-RU" sz="1800" dirty="0"/>
              <a:t> В слоях близких с </a:t>
            </a:r>
            <a:r>
              <a:rPr lang="ru-RU" sz="1800" dirty="0" err="1"/>
              <a:t>Архоптериксом</a:t>
            </a:r>
            <a:r>
              <a:rPr lang="ru-RU" sz="1800" dirty="0"/>
              <a:t> были найдены </a:t>
            </a:r>
            <a:r>
              <a:rPr lang="ru-RU" sz="1800" dirty="0" smtClean="0"/>
              <a:t>ископаемые</a:t>
            </a:r>
            <a:r>
              <a:rPr lang="en-US" sz="1800" dirty="0" smtClean="0"/>
              <a:t> </a:t>
            </a:r>
            <a:r>
              <a:rPr lang="ru-RU" sz="1800" dirty="0" smtClean="0"/>
              <a:t>больше </a:t>
            </a:r>
            <a:r>
              <a:rPr lang="ru-RU" sz="1800" dirty="0"/>
              <a:t>похожие на современных птиц, чем </a:t>
            </a:r>
            <a:r>
              <a:rPr lang="ru-RU" sz="1800" dirty="0" err="1" smtClean="0"/>
              <a:t>Архиоптерикс</a:t>
            </a:r>
            <a:r>
              <a:rPr lang="ru-RU" sz="1800" dirty="0"/>
              <a:t>,</a:t>
            </a:r>
            <a:r>
              <a:rPr lang="ru-RU" sz="1800" dirty="0" smtClean="0"/>
              <a:t> а </a:t>
            </a:r>
            <a:r>
              <a:rPr lang="ru-RU" sz="1800" dirty="0"/>
              <a:t>в слоях чуть </a:t>
            </a:r>
            <a:r>
              <a:rPr lang="ru-RU" sz="1800" dirty="0" smtClean="0"/>
              <a:t>моложе уже </a:t>
            </a:r>
            <a:r>
              <a:rPr lang="ru-RU" sz="1800" dirty="0"/>
              <a:t>встречаются останки практически современных </a:t>
            </a:r>
            <a:r>
              <a:rPr lang="ru-RU" sz="1800" dirty="0" smtClean="0"/>
              <a:t>птиц</a:t>
            </a:r>
            <a:r>
              <a:rPr lang="en-US" sz="1800" dirty="0" smtClean="0"/>
              <a:t>; </a:t>
            </a:r>
            <a:r>
              <a:rPr lang="ru-RU" sz="1800" dirty="0" smtClean="0"/>
              <a:t>Нашли </a:t>
            </a:r>
            <a:r>
              <a:rPr lang="ru-RU" sz="1800" dirty="0"/>
              <a:t>всего 13 скелетов Археоптерикса причем в одном месте - в </a:t>
            </a:r>
            <a:r>
              <a:rPr lang="ru-RU" sz="1800" dirty="0" smtClean="0"/>
              <a:t>Германии</a:t>
            </a:r>
            <a:r>
              <a:rPr lang="en-US" sz="1800" dirty="0" smtClean="0"/>
              <a:t>; </a:t>
            </a:r>
            <a:r>
              <a:rPr lang="ru-RU" sz="1800" dirty="0" smtClean="0"/>
              <a:t>Датировка и классификация часто являются предметом научных </a:t>
            </a:r>
            <a:r>
              <a:rPr lang="ru-RU" sz="1800" dirty="0"/>
              <a:t>дискуссий</a:t>
            </a:r>
            <a:r>
              <a:rPr lang="ru-RU" sz="1800" dirty="0" smtClean="0"/>
              <a:t>; есть </a:t>
            </a:r>
            <a:r>
              <a:rPr lang="ru-RU" sz="1800" dirty="0"/>
              <a:t>замкнутый круг: слой определяется по останкам, а останки - по слою.</a:t>
            </a:r>
          </a:p>
          <a:p>
            <a:pPr marL="0" indent="0">
              <a:lnSpc>
                <a:spcPts val="1800"/>
              </a:lnSpc>
              <a:spcBef>
                <a:spcPts val="500"/>
              </a:spcBef>
              <a:buNone/>
            </a:pPr>
            <a:r>
              <a:rPr lang="ru-RU" sz="1800" dirty="0" smtClean="0"/>
              <a:t>У </a:t>
            </a:r>
            <a:r>
              <a:rPr lang="ru-RU" sz="1800" dirty="0" err="1"/>
              <a:t>Архиоптерикса</a:t>
            </a:r>
            <a:r>
              <a:rPr lang="ru-RU" sz="1800" dirty="0"/>
              <a:t> есть признаки динозавров: зубы, длинный костный хвост, когти на крыльях, треугольная голова. А также у него есть признаки птиц, в частности, перья. </a:t>
            </a:r>
            <a:r>
              <a:rPr lang="ru-RU" sz="1800" dirty="0" smtClean="0"/>
              <a:t>Но, </a:t>
            </a:r>
            <a:r>
              <a:rPr lang="ru-RU" sz="1800" dirty="0"/>
              <a:t>совмещение признаков разных групп </a:t>
            </a:r>
            <a:r>
              <a:rPr lang="ru-RU" sz="1800" dirty="0" smtClean="0"/>
              <a:t>– это мозаичный вид, это </a:t>
            </a:r>
            <a:r>
              <a:rPr lang="ru-RU" sz="1800" dirty="0"/>
              <a:t>не редкость и не доказательство эволюции! </a:t>
            </a:r>
          </a:p>
          <a:p>
            <a:pPr marL="0" indent="0">
              <a:lnSpc>
                <a:spcPts val="1800"/>
              </a:lnSpc>
              <a:spcBef>
                <a:spcPts val="500"/>
              </a:spcBef>
              <a:buNone/>
            </a:pPr>
            <a:r>
              <a:rPr lang="ru-RU" sz="1800" dirty="0"/>
              <a:t>У птицы </a:t>
            </a:r>
            <a:r>
              <a:rPr lang="ru-RU" sz="1800" b="1" dirty="0"/>
              <a:t>Гоацина</a:t>
            </a:r>
            <a:r>
              <a:rPr lang="ru-RU" sz="1800" dirty="0"/>
              <a:t> на крыльях есть когти. У </a:t>
            </a:r>
            <a:r>
              <a:rPr lang="ru-RU" sz="1800" b="1" dirty="0" smtClean="0"/>
              <a:t>Утконоса</a:t>
            </a:r>
            <a:r>
              <a:rPr lang="ru-RU" sz="1800" dirty="0" smtClean="0"/>
              <a:t> черты </a:t>
            </a:r>
            <a:r>
              <a:rPr lang="ru-RU" sz="1800" dirty="0"/>
              <a:t>птиц (кладка яиц, клоака) и млекопитающих (шерсть, вскармливание молоком</a:t>
            </a:r>
            <a:r>
              <a:rPr lang="ru-RU" sz="1800" dirty="0" smtClean="0"/>
              <a:t>). У </a:t>
            </a:r>
            <a:r>
              <a:rPr lang="ru-RU" sz="1800" b="1" dirty="0" smtClean="0"/>
              <a:t>Ехидны</a:t>
            </a:r>
            <a:r>
              <a:rPr lang="ru-RU" sz="1800" dirty="0" smtClean="0"/>
              <a:t> дополнительно клюв, </a:t>
            </a:r>
            <a:r>
              <a:rPr lang="ru-RU" sz="1800" dirty="0"/>
              <a:t>похожий на </a:t>
            </a:r>
            <a:r>
              <a:rPr lang="ru-RU" sz="1800" dirty="0" smtClean="0"/>
              <a:t>птичий и сумка для детеныша. </a:t>
            </a:r>
            <a:r>
              <a:rPr lang="ru-RU" sz="1800" b="1" dirty="0" smtClean="0"/>
              <a:t>Гаттерия </a:t>
            </a:r>
            <a:r>
              <a:rPr lang="ru-RU" sz="1800" dirty="0" smtClean="0"/>
              <a:t>похожа </a:t>
            </a:r>
            <a:r>
              <a:rPr lang="ru-RU" sz="1800" dirty="0"/>
              <a:t>на ящерицу, но </a:t>
            </a:r>
            <a:r>
              <a:rPr lang="ru-RU" sz="1800" dirty="0" smtClean="0"/>
              <a:t>внутри сочетает </a:t>
            </a:r>
            <a:r>
              <a:rPr lang="ru-RU" sz="1800" dirty="0"/>
              <a:t>признаки ящериц, змей, </a:t>
            </a:r>
            <a:r>
              <a:rPr lang="ru-RU" sz="1800" dirty="0" smtClean="0"/>
              <a:t>черепах, птиц и имеет третий глаз</a:t>
            </a:r>
            <a:r>
              <a:rPr lang="ru-RU" sz="1800" dirty="0"/>
              <a:t>. </a:t>
            </a:r>
            <a:r>
              <a:rPr lang="ru-RU" sz="1800" b="1" dirty="0"/>
              <a:t>Голый землекоп</a:t>
            </a:r>
            <a:r>
              <a:rPr lang="ru-RU" sz="1800" dirty="0"/>
              <a:t>: млекопитающее сочетает в себе черты грызуна, насекомого и рептилии. </a:t>
            </a:r>
          </a:p>
          <a:p>
            <a:pPr marL="0" indent="0">
              <a:lnSpc>
                <a:spcPts val="1800"/>
              </a:lnSpc>
              <a:spcBef>
                <a:spcPts val="500"/>
              </a:spcBef>
              <a:buNone/>
            </a:pPr>
            <a:r>
              <a:rPr lang="ru-RU" sz="1800" dirty="0"/>
              <a:t>То есть </a:t>
            </a:r>
            <a:r>
              <a:rPr lang="ru-RU" sz="1800" dirty="0" err="1" smtClean="0"/>
              <a:t>Архиоптерекс</a:t>
            </a:r>
            <a:r>
              <a:rPr lang="ru-RU" sz="1800" dirty="0" smtClean="0"/>
              <a:t> - это мозаичная форма, а не переходная форма. 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07" y="1968222"/>
            <a:ext cx="3259261" cy="439094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5770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Эволюция птиц в палеонтологии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95" y="1531269"/>
            <a:ext cx="7873751" cy="4754713"/>
          </a:xfrm>
          <a:prstGeom prst="rect">
            <a:avLst/>
          </a:prstGeom>
          <a:effectLst/>
        </p:spPr>
      </p:pic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79476"/>
            <a:ext cx="12192000" cy="279315"/>
          </a:xfrm>
        </p:spPr>
        <p:txBody>
          <a:bodyPr/>
          <a:lstStyle/>
          <a:p>
            <a:r>
              <a:rPr lang="ru-RU" sz="1800" dirty="0" smtClean="0"/>
              <a:t>Иллюстрация из учебника </a:t>
            </a:r>
            <a:r>
              <a:rPr lang="en-US" sz="1800" dirty="0" smtClean="0"/>
              <a:t>“</a:t>
            </a:r>
            <a:r>
              <a:rPr lang="ru-RU" sz="1800" dirty="0" smtClean="0"/>
              <a:t>Палеонтология позвоночных</a:t>
            </a:r>
            <a:r>
              <a:rPr lang="en-US" sz="1800" dirty="0" smtClean="0"/>
              <a:t>”</a:t>
            </a:r>
            <a:r>
              <a:rPr lang="ru-RU" sz="1800" dirty="0"/>
              <a:t> </a:t>
            </a:r>
            <a:r>
              <a:rPr lang="ru-RU" sz="1800" dirty="0" smtClean="0"/>
              <a:t>(профессор </a:t>
            </a:r>
            <a:r>
              <a:rPr lang="ru-RU" sz="1800" dirty="0"/>
              <a:t>палеонтологии М. Дж. </a:t>
            </a:r>
            <a:r>
              <a:rPr lang="ru-RU" sz="1800" dirty="0" err="1" smtClean="0"/>
              <a:t>Бентон</a:t>
            </a:r>
            <a:r>
              <a:rPr lang="ru-RU" sz="1800" dirty="0" smtClean="0"/>
              <a:t>)</a:t>
            </a:r>
          </a:p>
          <a:p>
            <a:r>
              <a:rPr lang="ru-RU" sz="1800" dirty="0"/>
              <a:t>Реальные находки ископаемых обозначены сплошным цветом, предполагаемые переходные формы – пунктиром.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3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/>
          <a:lstStyle/>
          <a:p>
            <a:r>
              <a:rPr lang="ru-RU" dirty="0"/>
              <a:t>Рыбы –&gt; четвероногие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5550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превращения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 головастика в лягушку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649" y="1675356"/>
            <a:ext cx="7714594" cy="4880148"/>
          </a:xfrm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400"/>
              </a:spcBef>
              <a:buNone/>
            </a:pPr>
            <a:r>
              <a:rPr lang="ru-RU" sz="1800" dirty="0" smtClean="0"/>
              <a:t>Материалисты считают, что все четвероногие произошли от рыб. В качестве переходной формы предлагается ископаемый </a:t>
            </a:r>
            <a:r>
              <a:rPr lang="ru-RU" sz="1800" dirty="0" err="1" smtClean="0"/>
              <a:t>Тиктаалик</a:t>
            </a:r>
            <a:r>
              <a:rPr lang="ru-RU" sz="1800" dirty="0" smtClean="0"/>
              <a:t>. </a:t>
            </a:r>
          </a:p>
          <a:p>
            <a:pPr marL="0" indent="0">
              <a:lnSpc>
                <a:spcPts val="1800"/>
              </a:lnSpc>
              <a:spcBef>
                <a:spcPts val="400"/>
              </a:spcBef>
              <a:buNone/>
            </a:pPr>
            <a:r>
              <a:rPr lang="ru-RU" sz="1800" dirty="0" smtClean="0"/>
              <a:t>Материалист к.б.н. Сергей </a:t>
            </a:r>
            <a:r>
              <a:rPr lang="ru-RU" sz="1800" dirty="0"/>
              <a:t>Глаголев утверждает, что знает какие гены и как нужно изменить, чтобы получить из рыбьего плавника </a:t>
            </a:r>
            <a:r>
              <a:rPr lang="ru-RU" sz="1800" dirty="0" smtClean="0"/>
              <a:t>лапу. Хотелось </a:t>
            </a:r>
            <a:r>
              <a:rPr lang="ru-RU" sz="1800" dirty="0"/>
              <a:t>бы посмотреть на реализацию этого плана на опыте</a:t>
            </a:r>
            <a:r>
              <a:rPr lang="ru-RU" sz="1800" dirty="0" smtClean="0"/>
              <a:t>. За </a:t>
            </a:r>
            <a:r>
              <a:rPr lang="ru-RU" sz="1800" dirty="0"/>
              <a:t>строение тела отвечают регуляторные гены, существенное изменение в них на опытах показало, что большинство подопытных </a:t>
            </a:r>
            <a:r>
              <a:rPr lang="ru-RU" sz="1800" dirty="0" smtClean="0"/>
              <a:t>умирали или имели др. серьезные проблемы.</a:t>
            </a:r>
            <a:endParaRPr lang="ru-RU" sz="1800" dirty="0"/>
          </a:p>
          <a:p>
            <a:pPr marL="0" indent="0">
              <a:lnSpc>
                <a:spcPts val="1800"/>
              </a:lnSpc>
              <a:spcBef>
                <a:spcPts val="400"/>
              </a:spcBef>
              <a:buNone/>
            </a:pPr>
            <a:r>
              <a:rPr lang="ru-RU" sz="1800" dirty="0" smtClean="0"/>
              <a:t>Эволюционисты считают</a:t>
            </a:r>
            <a:r>
              <a:rPr lang="ru-RU" sz="1800" dirty="0"/>
              <a:t>, что в каком-то водоеме стало мало воды и рыбы вынуждены были выбраться на сушу. Но как пошагово расписать эту картину по поколениям? Сколько поколений рыбы были вынуждены барахтаться в лужах гребя по грязи плавниками? Миллионы поколений? </a:t>
            </a:r>
            <a:endParaRPr lang="en-US" sz="1800" dirty="0" smtClean="0"/>
          </a:p>
          <a:p>
            <a:pPr marL="0" indent="0">
              <a:lnSpc>
                <a:spcPts val="1800"/>
              </a:lnSpc>
              <a:spcBef>
                <a:spcPts val="400"/>
              </a:spcBef>
              <a:buNone/>
            </a:pPr>
            <a:r>
              <a:rPr lang="ru-RU" sz="1800" dirty="0" smtClean="0"/>
              <a:t>Вероятность </a:t>
            </a:r>
            <a:r>
              <a:rPr lang="ru-RU" sz="1800" dirty="0"/>
              <a:t>изменения одного органа мы рассматривали </a:t>
            </a:r>
            <a:r>
              <a:rPr lang="ru-RU" sz="1800" dirty="0" smtClean="0"/>
              <a:t>выше, она равна </a:t>
            </a:r>
            <a:r>
              <a:rPr lang="ru-RU" sz="1800" dirty="0"/>
              <a:t>НУЛЮ</a:t>
            </a:r>
            <a:r>
              <a:rPr lang="ru-RU" sz="1800" dirty="0" smtClean="0"/>
              <a:t>! А </a:t>
            </a:r>
            <a:r>
              <a:rPr lang="ru-RU" sz="1800" dirty="0"/>
              <a:t>тут </a:t>
            </a:r>
            <a:r>
              <a:rPr lang="ru-RU" sz="1800" dirty="0" smtClean="0"/>
              <a:t>нужно изменение множество целых систем организма.   </a:t>
            </a:r>
            <a:endParaRPr lang="ru-RU" sz="1800" dirty="0"/>
          </a:p>
          <a:p>
            <a:pPr marL="0" indent="0">
              <a:lnSpc>
                <a:spcPts val="1800"/>
              </a:lnSpc>
              <a:spcBef>
                <a:spcPts val="400"/>
              </a:spcBef>
              <a:buNone/>
            </a:pPr>
            <a:r>
              <a:rPr lang="ru-RU" sz="1800" b="1" dirty="0" smtClean="0"/>
              <a:t>Доводы материалистов</a:t>
            </a:r>
            <a:r>
              <a:rPr lang="en-US" sz="1800" b="1" dirty="0" smtClean="0"/>
              <a:t>: </a:t>
            </a:r>
            <a:r>
              <a:rPr lang="ru-RU" sz="1800" b="1" dirty="0" smtClean="0"/>
              <a:t>Двоякодышащие рыбы. </a:t>
            </a:r>
            <a:r>
              <a:rPr lang="ru-RU" sz="1800" dirty="0" smtClean="0"/>
              <a:t>Но у </a:t>
            </a:r>
            <a:r>
              <a:rPr lang="ru-RU" sz="1800" dirty="0"/>
              <a:t>них нет легких, как у </a:t>
            </a:r>
            <a:r>
              <a:rPr lang="ru-RU" sz="1800" dirty="0" smtClean="0"/>
              <a:t>животных, а измененный </a:t>
            </a:r>
            <a:r>
              <a:rPr lang="ru-RU" sz="1800" dirty="0"/>
              <a:t>плавательный пузырь. Там разные </a:t>
            </a:r>
            <a:r>
              <a:rPr lang="ru-RU" sz="1800" dirty="0" smtClean="0"/>
              <a:t>материалы и строение. Эти </a:t>
            </a:r>
            <a:r>
              <a:rPr lang="ru-RU" sz="1800" dirty="0"/>
              <a:t>рыбы дышат жабрами и плавательными пузырями. А амфибии </a:t>
            </a:r>
            <a:r>
              <a:rPr lang="ru-RU" sz="1800" dirty="0" smtClean="0"/>
              <a:t>(земноводные), в частности, лягушки, дышат </a:t>
            </a:r>
            <a:r>
              <a:rPr lang="ru-RU" sz="1800" dirty="0"/>
              <a:t>легкими и кожей. </a:t>
            </a:r>
            <a:endParaRPr lang="ru-RU" sz="1800" dirty="0" smtClean="0"/>
          </a:p>
          <a:p>
            <a:pPr marL="0" indent="0">
              <a:lnSpc>
                <a:spcPts val="1800"/>
              </a:lnSpc>
              <a:spcBef>
                <a:spcPts val="400"/>
              </a:spcBef>
              <a:buNone/>
            </a:pPr>
            <a:r>
              <a:rPr lang="ru-RU" sz="1800" b="1" dirty="0" smtClean="0"/>
              <a:t>Головастики</a:t>
            </a:r>
            <a:r>
              <a:rPr lang="ru-RU" sz="1800" b="1" dirty="0"/>
              <a:t>. </a:t>
            </a:r>
            <a:r>
              <a:rPr lang="ru-RU" sz="1800" dirty="0" smtClean="0"/>
              <a:t>Между </a:t>
            </a:r>
            <a:r>
              <a:rPr lang="ru-RU" sz="1800" dirty="0"/>
              <a:t>жабрами головастика и </a:t>
            </a:r>
            <a:r>
              <a:rPr lang="ru-RU" sz="1800" dirty="0" smtClean="0"/>
              <a:t>рыб </a:t>
            </a:r>
            <a:r>
              <a:rPr lang="ru-RU" sz="1800" dirty="0"/>
              <a:t>есть ряд </a:t>
            </a:r>
            <a:r>
              <a:rPr lang="ru-RU" sz="1800" dirty="0" smtClean="0"/>
              <a:t>фундаментальных </a:t>
            </a:r>
            <a:r>
              <a:rPr lang="ru-RU" sz="1800" dirty="0"/>
              <a:t>отличий на анатомическом, клеточном и физиологическом уровнях</a:t>
            </a:r>
            <a:r>
              <a:rPr lang="ru-RU" sz="1800" dirty="0" smtClean="0"/>
              <a:t>. Они дышат жабрами и кожей - это </a:t>
            </a:r>
            <a:r>
              <a:rPr lang="ru-RU" sz="1800" dirty="0"/>
              <a:t>самостоятельный конструктивный </a:t>
            </a:r>
            <a:r>
              <a:rPr lang="ru-RU" sz="1800" dirty="0" smtClean="0"/>
              <a:t>план.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88" y="2071867"/>
            <a:ext cx="3248098" cy="43307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4960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Различия рыб и четвероногих</a:t>
            </a:r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267546"/>
          </a:xfrm>
        </p:spPr>
        <p:txBody>
          <a:bodyPr/>
          <a:lstStyle/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Иллюстрация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эволюции рыбы в четвероногое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786" y="1690688"/>
            <a:ext cx="8114214" cy="4947359"/>
          </a:xfrm>
        </p:spPr>
        <p:txBody>
          <a:bodyPr>
            <a:noAutofit/>
          </a:bodyPr>
          <a:lstStyle/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1. </a:t>
            </a:r>
            <a:r>
              <a:rPr lang="ru-RU" sz="1800" b="1" dirty="0" smtClean="0"/>
              <a:t>Кровеносная </a:t>
            </a:r>
            <a:r>
              <a:rPr lang="ru-RU" sz="1800" b="1" dirty="0"/>
              <a:t>система </a:t>
            </a:r>
            <a:r>
              <a:rPr lang="ru-RU" sz="1800" dirty="0" smtClean="0"/>
              <a:t>у рыб одноконтурная</a:t>
            </a:r>
            <a:r>
              <a:rPr lang="ru-RU" sz="1800" dirty="0"/>
              <a:t>. Сердце двухкамерное. У позвоночных сердце четырехкамерное, а система двухконтурная. 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2. </a:t>
            </a:r>
            <a:r>
              <a:rPr lang="ru-RU" sz="1800" b="1" dirty="0" smtClean="0"/>
              <a:t>Гемоглобин. </a:t>
            </a:r>
            <a:r>
              <a:rPr lang="ru-RU" sz="1800" dirty="0"/>
              <a:t>У рыб, амфибий и наземных позвоночных он отличается молекулярной множественностью и свойствами.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3</a:t>
            </a:r>
            <a:r>
              <a:rPr lang="ru-RU" sz="1800" dirty="0" smtClean="0"/>
              <a:t>. </a:t>
            </a:r>
            <a:r>
              <a:rPr lang="ru-RU" sz="1800" b="1" dirty="0" smtClean="0"/>
              <a:t>Вывод углекислого </a:t>
            </a:r>
            <a:r>
              <a:rPr lang="ru-RU" sz="1800" b="1" dirty="0"/>
              <a:t>газа (CO₂</a:t>
            </a:r>
            <a:r>
              <a:rPr lang="ru-RU" sz="1800" b="1" dirty="0" smtClean="0"/>
              <a:t>)</a:t>
            </a:r>
            <a:r>
              <a:rPr lang="ru-RU" sz="1800" dirty="0" smtClean="0"/>
              <a:t> - разный механизм. 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4</a:t>
            </a:r>
            <a:r>
              <a:rPr lang="ru-RU" sz="1800" dirty="0" smtClean="0"/>
              <a:t>. </a:t>
            </a:r>
            <a:r>
              <a:rPr lang="ru-RU" sz="1800" b="1" dirty="0" smtClean="0"/>
              <a:t>Водно-солевой </a:t>
            </a:r>
            <a:r>
              <a:rPr lang="ru-RU" sz="1800" b="1" dirty="0"/>
              <a:t>барьер кожи. </a:t>
            </a:r>
            <a:r>
              <a:rPr lang="ru-RU" sz="1800" dirty="0"/>
              <a:t>Кожа двоякодышащих рыб и амфибий слизистая и проницаемая. </a:t>
            </a:r>
            <a:r>
              <a:rPr lang="ru-RU" sz="1800" dirty="0" smtClean="0"/>
              <a:t>Если у них высушить кожу, то они умрут.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5</a:t>
            </a:r>
            <a:r>
              <a:rPr lang="ru-RU" sz="1800" dirty="0" smtClean="0"/>
              <a:t>. </a:t>
            </a:r>
            <a:r>
              <a:rPr lang="ru-RU" sz="1800" b="1" dirty="0" smtClean="0"/>
              <a:t>Механизм </a:t>
            </a:r>
            <a:r>
              <a:rPr lang="ru-RU" sz="1800" b="1" dirty="0"/>
              <a:t>попадания воздуха в легкие. </a:t>
            </a:r>
            <a:r>
              <a:rPr lang="ru-RU" sz="1800" dirty="0"/>
              <a:t>У двоякодышащих рыб и </a:t>
            </a:r>
            <a:r>
              <a:rPr lang="ru-RU" sz="1800" dirty="0" smtClean="0"/>
              <a:t>амфибий воздух «</a:t>
            </a:r>
            <a:r>
              <a:rPr lang="ru-RU" sz="1800" dirty="0"/>
              <a:t>проталкивается» в лёгкие </a:t>
            </a:r>
            <a:r>
              <a:rPr lang="ru-RU" sz="1800" dirty="0" smtClean="0"/>
              <a:t>движением </a:t>
            </a:r>
            <a:r>
              <a:rPr lang="ru-RU" sz="1800" dirty="0" err="1" smtClean="0"/>
              <a:t>ротоглоточной</a:t>
            </a:r>
            <a:r>
              <a:rPr lang="ru-RU" sz="1800" dirty="0" smtClean="0"/>
              <a:t> </a:t>
            </a:r>
            <a:r>
              <a:rPr lang="ru-RU" sz="1800" dirty="0"/>
              <a:t>полости</a:t>
            </a:r>
            <a:r>
              <a:rPr lang="ru-RU" sz="1800" dirty="0" smtClean="0"/>
              <a:t>. А </a:t>
            </a:r>
            <a:r>
              <a:rPr lang="ru-RU" sz="1800" dirty="0"/>
              <a:t>у </a:t>
            </a:r>
            <a:r>
              <a:rPr lang="ru-RU" sz="1800" dirty="0" smtClean="0"/>
              <a:t>млекопитающих - за счёт межрёберных </a:t>
            </a:r>
            <a:r>
              <a:rPr lang="ru-RU" sz="1800" dirty="0"/>
              <a:t>мышц и диафрагмы.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6</a:t>
            </a:r>
            <a:r>
              <a:rPr lang="ru-RU" sz="1800" dirty="0" smtClean="0"/>
              <a:t>. </a:t>
            </a:r>
            <a:r>
              <a:rPr lang="ru-RU" sz="1800" b="1" dirty="0" smtClean="0"/>
              <a:t>Регуляция </a:t>
            </a:r>
            <a:r>
              <a:rPr lang="ru-RU" sz="1800" b="1" dirty="0"/>
              <a:t>дыхания. </a:t>
            </a:r>
            <a:r>
              <a:rPr lang="ru-RU" sz="1800" dirty="0"/>
              <a:t>У водных животных мозг реагирует на нехватку кислорода (падение O₂). У наземных </a:t>
            </a:r>
            <a:r>
              <a:rPr lang="ru-RU" sz="1800" dirty="0" smtClean="0"/>
              <a:t>– мозг реагирует на рост CO</a:t>
            </a:r>
            <a:r>
              <a:rPr lang="ru-RU" sz="1800" dirty="0"/>
              <a:t>₂. 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7</a:t>
            </a:r>
            <a:r>
              <a:rPr lang="ru-RU" sz="1800" dirty="0" smtClean="0"/>
              <a:t>. </a:t>
            </a:r>
            <a:r>
              <a:rPr lang="ru-RU" sz="1800" b="1" dirty="0" smtClean="0"/>
              <a:t>Разные </a:t>
            </a:r>
            <a:r>
              <a:rPr lang="ru-RU" sz="1800" b="1" dirty="0"/>
              <a:t>легкие. </a:t>
            </a:r>
            <a:r>
              <a:rPr lang="ru-RU" sz="1800" dirty="0"/>
              <a:t>У двоякодышащих и амфибий легкие это просто пузырь - мешок со складками, а у млекопитающих – это дерево бронхов с </a:t>
            </a:r>
            <a:r>
              <a:rPr lang="ru-RU" sz="1800" dirty="0" smtClean="0"/>
              <a:t>миллионом мизерных альвеол. </a:t>
            </a:r>
            <a:r>
              <a:rPr lang="ru-RU" sz="1800" dirty="0"/>
              <a:t>У </a:t>
            </a:r>
            <a:r>
              <a:rPr lang="ru-RU" sz="1800" dirty="0" smtClean="0"/>
              <a:t>наземных </a:t>
            </a:r>
            <a:r>
              <a:rPr lang="ru-RU" sz="1800" dirty="0"/>
              <a:t>есть </a:t>
            </a:r>
            <a:r>
              <a:rPr lang="ru-RU" sz="1800" dirty="0" err="1" smtClean="0"/>
              <a:t>сурфактант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8</a:t>
            </a:r>
            <a:r>
              <a:rPr lang="ru-RU" sz="1800" dirty="0" smtClean="0"/>
              <a:t>. </a:t>
            </a:r>
            <a:r>
              <a:rPr lang="ru-RU" sz="1800" b="1" dirty="0" smtClean="0"/>
              <a:t>Азотистый </a:t>
            </a:r>
            <a:r>
              <a:rPr lang="ru-RU" sz="1800" b="1" dirty="0"/>
              <a:t>обмен.</a:t>
            </a:r>
            <a:r>
              <a:rPr lang="ru-RU" sz="1800" dirty="0"/>
              <a:t> </a:t>
            </a:r>
            <a:r>
              <a:rPr lang="ru-RU" sz="1800" dirty="0" smtClean="0"/>
              <a:t>Аммиак </a:t>
            </a:r>
            <a:r>
              <a:rPr lang="ru-RU" sz="1800" dirty="0"/>
              <a:t>(NH₃</a:t>
            </a:r>
            <a:r>
              <a:rPr lang="ru-RU" sz="1800" dirty="0" smtClean="0"/>
              <a:t>) - это яд. У </a:t>
            </a:r>
            <a:r>
              <a:rPr lang="ru-RU" sz="1800" dirty="0"/>
              <a:t>рыб аммиак выбрасывается прямо в воду через </a:t>
            </a:r>
            <a:r>
              <a:rPr lang="ru-RU" sz="1800" dirty="0" smtClean="0"/>
              <a:t>жабры</a:t>
            </a:r>
            <a:r>
              <a:rPr lang="ru-RU" sz="1800" dirty="0"/>
              <a:t>,</a:t>
            </a:r>
            <a:r>
              <a:rPr lang="ru-RU" sz="1800" dirty="0" smtClean="0"/>
              <a:t> </a:t>
            </a:r>
            <a:r>
              <a:rPr lang="ru-RU" sz="1800" dirty="0"/>
              <a:t>кожу. </a:t>
            </a:r>
            <a:r>
              <a:rPr lang="ru-RU" sz="1800" dirty="0" smtClean="0"/>
              <a:t>У млекопитающих</a:t>
            </a:r>
            <a:r>
              <a:rPr lang="en-US" sz="1800" dirty="0" smtClean="0"/>
              <a:t>: </a:t>
            </a:r>
            <a:r>
              <a:rPr lang="ru-RU" sz="1800" dirty="0" smtClean="0"/>
              <a:t>печень</a:t>
            </a:r>
            <a:r>
              <a:rPr lang="en-US" sz="1800" dirty="0" smtClean="0"/>
              <a:t>/</a:t>
            </a:r>
            <a:r>
              <a:rPr lang="ru-RU" sz="1800" dirty="0" smtClean="0"/>
              <a:t>ферменты-</a:t>
            </a:r>
            <a:r>
              <a:rPr lang="en-US" sz="1800" dirty="0" smtClean="0"/>
              <a:t>&gt;</a:t>
            </a:r>
            <a:r>
              <a:rPr lang="ru-RU" sz="1800" dirty="0" smtClean="0"/>
              <a:t> моча 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9. </a:t>
            </a:r>
            <a:r>
              <a:rPr lang="ru-RU" sz="1800" b="1" dirty="0" smtClean="0"/>
              <a:t>Закладка органов </a:t>
            </a:r>
            <a:r>
              <a:rPr lang="ru-RU" sz="1800" dirty="0" smtClean="0"/>
              <a:t>— </a:t>
            </a:r>
            <a:r>
              <a:rPr lang="ru-RU" sz="1800" dirty="0"/>
              <a:t>это разные генетические программы. 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Все </a:t>
            </a:r>
            <a:r>
              <a:rPr lang="ru-RU" sz="1800" dirty="0" smtClean="0"/>
              <a:t>пункты </a:t>
            </a:r>
            <a:r>
              <a:rPr lang="ru-RU" sz="1800" dirty="0"/>
              <a:t>должны измениться одновременно </a:t>
            </a:r>
            <a:r>
              <a:rPr lang="ru-RU" sz="1800" dirty="0" smtClean="0"/>
              <a:t>в одно поколение. 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Это </a:t>
            </a:r>
            <a:r>
              <a:rPr lang="ru-RU" sz="1800" dirty="0"/>
              <a:t>требует скоординированного изменения работы </a:t>
            </a:r>
            <a:r>
              <a:rPr lang="ru-RU" sz="1800" dirty="0" smtClean="0"/>
              <a:t>сотен</a:t>
            </a:r>
            <a:r>
              <a:rPr lang="en-US" sz="1800" dirty="0" smtClean="0"/>
              <a:t>/</a:t>
            </a:r>
            <a:r>
              <a:rPr lang="ru-RU" sz="1800" dirty="0" smtClean="0"/>
              <a:t>тысяч генов.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Вернемся к </a:t>
            </a:r>
            <a:r>
              <a:rPr lang="ru-RU" sz="1800" dirty="0" err="1" smtClean="0"/>
              <a:t>Тиктаалику</a:t>
            </a:r>
            <a:r>
              <a:rPr lang="ru-RU" sz="1800" dirty="0"/>
              <a:t>. </a:t>
            </a:r>
            <a:r>
              <a:rPr lang="ru-RU" sz="1800" dirty="0" smtClean="0"/>
              <a:t>Дышал ли он легкими, неизвестно</a:t>
            </a:r>
            <a:r>
              <a:rPr lang="ru-RU" sz="1800" dirty="0"/>
              <a:t>. </a:t>
            </a:r>
            <a:r>
              <a:rPr lang="ru-RU" sz="1800" dirty="0" smtClean="0"/>
              <a:t>У него были костные структуры конечностей и подвижная шея. Однако, подвижная шея бывает у рыб. И костные структуры есть у современных рыб</a:t>
            </a:r>
            <a:r>
              <a:rPr lang="en-US" sz="1800" dirty="0" smtClean="0"/>
              <a:t>: </a:t>
            </a:r>
            <a:r>
              <a:rPr lang="ru-RU" sz="1800" dirty="0" err="1" smtClean="0"/>
              <a:t>целакантов</a:t>
            </a:r>
            <a:r>
              <a:rPr lang="ru-RU" sz="1800" dirty="0" smtClean="0"/>
              <a:t> и </a:t>
            </a:r>
            <a:r>
              <a:rPr lang="ru-RU" sz="1800" dirty="0" err="1" smtClean="0"/>
              <a:t>лопастепёрых</a:t>
            </a:r>
            <a:r>
              <a:rPr lang="ru-RU" sz="1800" dirty="0" smtClean="0"/>
              <a:t>. 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88" y="2079283"/>
            <a:ext cx="3248098" cy="431596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2445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013" y="348391"/>
            <a:ext cx="9312167" cy="1112619"/>
          </a:xfrm>
        </p:spPr>
        <p:txBody>
          <a:bodyPr>
            <a:normAutofit/>
          </a:bodyPr>
          <a:lstStyle/>
          <a:p>
            <a:r>
              <a:rPr lang="ru-RU" sz="3800" dirty="0" smtClean="0"/>
              <a:t>Эволюция млекопитающих в палеонтологии</a:t>
            </a:r>
            <a:endParaRPr lang="ru-RU" sz="3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113" y="1562799"/>
            <a:ext cx="7941117" cy="4754713"/>
          </a:xfrm>
          <a:prstGeom prst="rect">
            <a:avLst/>
          </a:prstGeom>
          <a:effectLst/>
        </p:spPr>
      </p:pic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19301"/>
            <a:ext cx="12192000" cy="338851"/>
          </a:xfrm>
        </p:spPr>
        <p:txBody>
          <a:bodyPr/>
          <a:lstStyle/>
          <a:p>
            <a:r>
              <a:rPr lang="ru-RU" sz="1800" dirty="0" smtClean="0"/>
              <a:t>Фото из Московского Палеонтологического музея (книга доктора </a:t>
            </a:r>
            <a:r>
              <a:rPr lang="ru-RU" sz="1800" dirty="0"/>
              <a:t>геолого-минералогических </a:t>
            </a:r>
            <a:r>
              <a:rPr lang="ru-RU" sz="1800" dirty="0" smtClean="0"/>
              <a:t>наук </a:t>
            </a:r>
            <a:r>
              <a:rPr lang="ru-RU" sz="1800" dirty="0" err="1" smtClean="0"/>
              <a:t>Лаломова</a:t>
            </a:r>
            <a:r>
              <a:rPr lang="ru-RU" sz="1800" dirty="0" smtClean="0"/>
              <a:t> А.В.)</a:t>
            </a:r>
          </a:p>
          <a:p>
            <a:r>
              <a:rPr lang="ru-RU" sz="1800" dirty="0" smtClean="0"/>
              <a:t>Реальные находки ископаемых обозначены сплошным цветом, предполагаемые переходные формы – пунктиром.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9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503" y="294289"/>
            <a:ext cx="9448800" cy="1196702"/>
          </a:xfrm>
        </p:spPr>
        <p:txBody>
          <a:bodyPr>
            <a:normAutofit/>
          </a:bodyPr>
          <a:lstStyle/>
          <a:p>
            <a:r>
              <a:rPr lang="ru-RU" sz="3800" dirty="0"/>
              <a:t>Эволюция млекопитающих в палеонтологии</a:t>
            </a: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77" y="1522521"/>
            <a:ext cx="7895188" cy="4754713"/>
          </a:xfrm>
          <a:prstGeom prst="rect">
            <a:avLst/>
          </a:prstGeom>
          <a:effectLst/>
        </p:spPr>
      </p:pic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18077" y="6412572"/>
            <a:ext cx="7987097" cy="365126"/>
          </a:xfrm>
        </p:spPr>
        <p:txBody>
          <a:bodyPr/>
          <a:lstStyle/>
          <a:p>
            <a:r>
              <a:rPr lang="ru-RU" sz="1800" dirty="0" smtClean="0"/>
              <a:t>Тот же рисунок, если убрать пунктиры и </a:t>
            </a:r>
            <a:r>
              <a:rPr lang="ru-RU" sz="1800" dirty="0" err="1" smtClean="0"/>
              <a:t>кустообразность</a:t>
            </a:r>
            <a:r>
              <a:rPr lang="ru-RU" sz="1800" dirty="0" smtClean="0"/>
              <a:t> (книга </a:t>
            </a:r>
            <a:r>
              <a:rPr lang="ru-RU" sz="1800" dirty="0" err="1" smtClean="0"/>
              <a:t>Лаломова</a:t>
            </a:r>
            <a:r>
              <a:rPr lang="ru-RU" sz="1800" dirty="0" smtClean="0"/>
              <a:t> А.В.</a:t>
            </a:r>
            <a:r>
              <a:rPr lang="en-US" sz="1800" dirty="0" smtClean="0"/>
              <a:t> </a:t>
            </a:r>
            <a:r>
              <a:rPr lang="ru-RU" sz="1800" dirty="0"/>
              <a:t>«Пешком в прошлое или о чем "вопиют камни"?»</a:t>
            </a:r>
            <a:r>
              <a:rPr lang="ru-RU" sz="1800" dirty="0" smtClean="0"/>
              <a:t>)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5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>
            <a:normAutofit/>
          </a:bodyPr>
          <a:lstStyle/>
          <a:p>
            <a:r>
              <a:rPr lang="ru-RU" dirty="0"/>
              <a:t>Наземные –&gt; китообразные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6311" y="659045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эволюции парнокопытных в китообразные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9848" y="1566989"/>
            <a:ext cx="8040415" cy="5023465"/>
          </a:xfrm>
        </p:spPr>
        <p:txBody>
          <a:bodyPr>
            <a:noAutofit/>
          </a:bodyPr>
          <a:lstStyle/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Материалисты считают, что киты произошли от парнокопытных.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Если </a:t>
            </a:r>
            <a:r>
              <a:rPr lang="ru-RU" sz="1800" dirty="0"/>
              <a:t>рыба вышла на сушу, якобы, в рамках вертикальной эволюции, то движение назад в </a:t>
            </a:r>
            <a:r>
              <a:rPr lang="ru-RU" sz="1800" dirty="0" smtClean="0"/>
              <a:t>воду, </a:t>
            </a:r>
            <a:r>
              <a:rPr lang="ru-RU" sz="1800" dirty="0"/>
              <a:t>значит будет регрессом </a:t>
            </a:r>
            <a:r>
              <a:rPr lang="ru-RU" sz="1800" dirty="0" smtClean="0"/>
              <a:t>эволюции</a:t>
            </a:r>
            <a:r>
              <a:rPr lang="en-US" sz="1800" dirty="0" smtClean="0"/>
              <a:t>?</a:t>
            </a:r>
            <a:r>
              <a:rPr lang="ru-RU" sz="1800" dirty="0" smtClean="0"/>
              <a:t> </a:t>
            </a:r>
            <a:r>
              <a:rPr lang="ru-RU" sz="1800" dirty="0"/>
              <a:t>Как мы тут будем искать замену примитивного на прогрессивное? 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Рассмотрим </a:t>
            </a:r>
            <a:r>
              <a:rPr lang="ru-RU" sz="1800" dirty="0"/>
              <a:t>якобы предков китов, по мнению эволюционистов.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b="1" dirty="0" err="1"/>
              <a:t>Пакицет</a:t>
            </a:r>
            <a:r>
              <a:rPr lang="ru-RU" sz="1800" b="1" dirty="0"/>
              <a:t> (</a:t>
            </a:r>
            <a:r>
              <a:rPr lang="ru-RU" sz="1800" b="1" dirty="0" err="1" smtClean="0"/>
              <a:t>Pakicetus</a:t>
            </a:r>
            <a:r>
              <a:rPr lang="ru-RU" sz="1800" b="1" dirty="0" smtClean="0"/>
              <a:t>)</a:t>
            </a:r>
            <a:r>
              <a:rPr lang="en-US" sz="1800" dirty="0" smtClean="0"/>
              <a:t>:</a:t>
            </a:r>
            <a:r>
              <a:rPr lang="ru-RU" sz="1800" b="1" dirty="0" smtClean="0"/>
              <a:t> </a:t>
            </a:r>
            <a:r>
              <a:rPr lang="ru-RU" sz="1800" dirty="0" smtClean="0"/>
              <a:t>Жил ~</a:t>
            </a:r>
            <a:r>
              <a:rPr lang="ru-RU" sz="1800" dirty="0"/>
              <a:t>50–48 млн лет назад. Был размером с </a:t>
            </a:r>
            <a:r>
              <a:rPr lang="ru-RU" sz="1800" dirty="0" smtClean="0"/>
              <a:t>волка. </a:t>
            </a:r>
            <a:r>
              <a:rPr lang="ru-RU" sz="1800" dirty="0"/>
              <a:t>Сходство с китами</a:t>
            </a:r>
            <a:r>
              <a:rPr lang="ru-RU" sz="1800" dirty="0" smtClean="0"/>
              <a:t>:</a:t>
            </a:r>
            <a:r>
              <a:rPr lang="en-US" sz="1800" dirty="0" smtClean="0"/>
              <a:t> </a:t>
            </a:r>
            <a:r>
              <a:rPr lang="ru-RU" sz="1800" dirty="0" smtClean="0"/>
              <a:t>чем-то похожее </a:t>
            </a:r>
            <a:r>
              <a:rPr lang="ru-RU" sz="1800" dirty="0"/>
              <a:t>строение </a:t>
            </a:r>
            <a:r>
              <a:rPr lang="ru-RU" sz="1800" dirty="0" smtClean="0"/>
              <a:t>уха и зубов. И </a:t>
            </a:r>
            <a:r>
              <a:rPr lang="ru-RU" sz="1800" dirty="0"/>
              <a:t>всё!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b="1" dirty="0" err="1" smtClean="0"/>
              <a:t>Амбулоцет</a:t>
            </a:r>
            <a:r>
              <a:rPr lang="ru-RU" sz="1800" b="1" dirty="0" smtClean="0"/>
              <a:t> </a:t>
            </a:r>
            <a:r>
              <a:rPr lang="ru-RU" sz="1800" b="1" dirty="0"/>
              <a:t>(</a:t>
            </a:r>
            <a:r>
              <a:rPr lang="ru-RU" sz="1800" b="1" dirty="0" err="1"/>
              <a:t>Ambulocetidae</a:t>
            </a:r>
            <a:r>
              <a:rPr lang="ru-RU" sz="1800" b="1" dirty="0"/>
              <a:t>)</a:t>
            </a:r>
            <a:r>
              <a:rPr lang="ru-RU" sz="1800" dirty="0"/>
              <a:t>: </a:t>
            </a:r>
            <a:r>
              <a:rPr lang="ru-RU" sz="1800" dirty="0" smtClean="0"/>
              <a:t>Жил~48–47 </a:t>
            </a:r>
            <a:r>
              <a:rPr lang="ru-RU" sz="1800" dirty="0"/>
              <a:t>млн </a:t>
            </a:r>
            <a:r>
              <a:rPr lang="ru-RU" sz="1800" dirty="0" smtClean="0"/>
              <a:t>лет назад</a:t>
            </a:r>
            <a:r>
              <a:rPr lang="ru-RU" sz="1800" dirty="0"/>
              <a:t>. Найден </a:t>
            </a:r>
            <a:r>
              <a:rPr lang="ru-RU" sz="1800" dirty="0" smtClean="0"/>
              <a:t>один неполный скелет. Длина 3 м. Жил на земле. Перепонки </a:t>
            </a:r>
            <a:r>
              <a:rPr lang="ru-RU" sz="1800" dirty="0"/>
              <a:t>для </a:t>
            </a:r>
            <a:r>
              <a:rPr lang="ru-RU" sz="1800" dirty="0" smtClean="0"/>
              <a:t>плавания.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b="1" dirty="0" err="1" smtClean="0"/>
              <a:t>Ремингтоноцетид</a:t>
            </a:r>
            <a:r>
              <a:rPr lang="en-US" sz="1800" b="1" dirty="0" smtClean="0"/>
              <a:t> </a:t>
            </a:r>
            <a:r>
              <a:rPr lang="ru-RU" sz="1800" b="1" dirty="0" smtClean="0"/>
              <a:t>(</a:t>
            </a:r>
            <a:r>
              <a:rPr lang="ru-RU" sz="1800" b="1" dirty="0" err="1"/>
              <a:t>Remingtonocetidae</a:t>
            </a:r>
            <a:r>
              <a:rPr lang="ru-RU" sz="1800" b="1" dirty="0"/>
              <a:t>)</a:t>
            </a:r>
            <a:r>
              <a:rPr lang="ru-RU" sz="1800" dirty="0"/>
              <a:t>: </a:t>
            </a:r>
            <a:r>
              <a:rPr lang="ru-RU" sz="1800" dirty="0" smtClean="0"/>
              <a:t>Жил~48–41 </a:t>
            </a:r>
            <a:r>
              <a:rPr lang="ru-RU" sz="1800" dirty="0"/>
              <a:t>млн лет </a:t>
            </a:r>
            <a:r>
              <a:rPr lang="ru-RU" sz="1800" dirty="0" smtClean="0"/>
              <a:t>назад </a:t>
            </a:r>
            <a:r>
              <a:rPr lang="ru-RU" sz="1800" dirty="0"/>
              <a:t> п</a:t>
            </a:r>
            <a:r>
              <a:rPr lang="ru-RU" sz="1800" dirty="0" smtClean="0"/>
              <a:t>реимущественно </a:t>
            </a:r>
            <a:r>
              <a:rPr lang="ru-RU" sz="1800" dirty="0"/>
              <a:t>в воде</a:t>
            </a:r>
            <a:r>
              <a:rPr lang="ru-RU" sz="1800" dirty="0" smtClean="0"/>
              <a:t>. Находки </a:t>
            </a:r>
            <a:r>
              <a:rPr lang="ru-RU" sz="1800" dirty="0"/>
              <a:t>редкие, </a:t>
            </a:r>
            <a:r>
              <a:rPr lang="ru-RU" sz="1800" dirty="0" smtClean="0"/>
              <a:t>фрагментарные. Длина 3 м.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b="1" dirty="0" err="1"/>
              <a:t>Качхицет</a:t>
            </a:r>
            <a:r>
              <a:rPr lang="ru-RU" sz="1800" b="1" dirty="0"/>
              <a:t> (</a:t>
            </a:r>
            <a:r>
              <a:rPr lang="ru-RU" sz="1800" b="1" dirty="0" err="1"/>
              <a:t>Kutchicetus</a:t>
            </a:r>
            <a:r>
              <a:rPr lang="ru-RU" sz="1800" b="1" dirty="0"/>
              <a:t>)</a:t>
            </a:r>
            <a:r>
              <a:rPr lang="en-US" sz="1800" dirty="0" smtClean="0"/>
              <a:t>: </a:t>
            </a:r>
            <a:r>
              <a:rPr lang="ru-RU" sz="1800" dirty="0"/>
              <a:t>Жил~48–41 млн лет </a:t>
            </a:r>
            <a:r>
              <a:rPr lang="ru-RU" sz="1800" dirty="0" smtClean="0"/>
              <a:t>назад, передвигались на суше. Длина 2 м. Короткие </a:t>
            </a:r>
            <a:r>
              <a:rPr lang="ru-RU" sz="1800" dirty="0"/>
              <a:t>лапы</a:t>
            </a:r>
            <a:r>
              <a:rPr lang="ru-RU" sz="1800" dirty="0" smtClean="0"/>
              <a:t>, мощный удлиненный хвост для </a:t>
            </a:r>
            <a:r>
              <a:rPr lang="ru-RU" sz="1800" dirty="0"/>
              <a:t>плавания. 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b="1" dirty="0" err="1" smtClean="0"/>
              <a:t>Базилозаврид</a:t>
            </a:r>
            <a:r>
              <a:rPr lang="ru-RU" sz="1800" b="1" dirty="0" smtClean="0"/>
              <a:t> (</a:t>
            </a:r>
            <a:r>
              <a:rPr lang="ru-RU" sz="1800" b="1" dirty="0" err="1"/>
              <a:t>Basilosauridae</a:t>
            </a:r>
            <a:r>
              <a:rPr lang="ru-RU" sz="1800" b="1" dirty="0"/>
              <a:t>)</a:t>
            </a:r>
            <a:r>
              <a:rPr lang="ru-RU" sz="1800" dirty="0"/>
              <a:t>: </a:t>
            </a:r>
            <a:r>
              <a:rPr lang="ru-RU" sz="1800" dirty="0" smtClean="0"/>
              <a:t>Жил~40-35 </a:t>
            </a:r>
            <a:r>
              <a:rPr lang="ru-RU" sz="1800" dirty="0"/>
              <a:t>млн лет </a:t>
            </a:r>
            <a:r>
              <a:rPr lang="ru-RU" sz="1800" dirty="0" smtClean="0"/>
              <a:t>назад в воде. Длина </a:t>
            </a:r>
            <a:r>
              <a:rPr lang="ru-RU" sz="1800" dirty="0"/>
              <a:t>15-20 метров. </a:t>
            </a:r>
            <a:r>
              <a:rPr lang="ru-RU" sz="1800" dirty="0" smtClean="0"/>
              <a:t>Передние </a:t>
            </a:r>
            <a:r>
              <a:rPr lang="ru-RU" sz="1800" dirty="0"/>
              <a:t>ласты </a:t>
            </a:r>
            <a:r>
              <a:rPr lang="ru-RU" sz="1800" dirty="0" smtClean="0"/>
              <a:t>и хвост </a:t>
            </a:r>
            <a:r>
              <a:rPr lang="ru-RU" sz="1800" dirty="0"/>
              <a:t>с плавником. </a:t>
            </a:r>
            <a:r>
              <a:rPr lang="ru-RU" sz="1800" dirty="0" smtClean="0"/>
              <a:t>Есть небольшие </a:t>
            </a:r>
            <a:r>
              <a:rPr lang="ru-RU" sz="1800" dirty="0"/>
              <a:t>задние конечности — с костями бедра, голени и даже пальцами. Но у </a:t>
            </a:r>
            <a:r>
              <a:rPr lang="ru-RU" sz="1800" dirty="0" smtClean="0"/>
              <a:t>ластоногих</a:t>
            </a:r>
            <a:r>
              <a:rPr lang="en-US" sz="1800" dirty="0" smtClean="0"/>
              <a:t>:</a:t>
            </a:r>
            <a:r>
              <a:rPr lang="ru-RU" sz="1800" dirty="0" smtClean="0"/>
              <a:t> тюленей</a:t>
            </a:r>
            <a:r>
              <a:rPr lang="ru-RU" sz="1800" dirty="0"/>
              <a:t>, морского </a:t>
            </a:r>
            <a:r>
              <a:rPr lang="ru-RU" sz="1800" dirty="0" smtClean="0"/>
              <a:t>котика и </a:t>
            </a:r>
            <a:r>
              <a:rPr lang="ru-RU" sz="1800" dirty="0"/>
              <a:t>моржа тоже есть эти кости</a:t>
            </a:r>
            <a:r>
              <a:rPr lang="ru-RU" sz="1800" dirty="0" smtClean="0"/>
              <a:t>.</a:t>
            </a:r>
            <a:r>
              <a:rPr lang="en-US" sz="1800" dirty="0" smtClean="0"/>
              <a:t> </a:t>
            </a:r>
            <a:r>
              <a:rPr lang="ru-RU" sz="1800" dirty="0" smtClean="0"/>
              <a:t>Это отдельные виды. </a:t>
            </a:r>
            <a:r>
              <a:rPr lang="ru-RU" sz="1800" b="1" dirty="0" smtClean="0"/>
              <a:t>Сами эволюционисты </a:t>
            </a:r>
            <a:r>
              <a:rPr lang="ru-RU" sz="1800" b="1" dirty="0"/>
              <a:t>заявляют: </a:t>
            </a:r>
            <a:r>
              <a:rPr lang="ru-RU" sz="1800" b="1" dirty="0" smtClean="0"/>
              <a:t>Это не </a:t>
            </a:r>
            <a:r>
              <a:rPr lang="ru-RU" sz="1800" b="1" dirty="0"/>
              <a:t>«</a:t>
            </a:r>
            <a:r>
              <a:rPr lang="ru-RU" sz="1800" b="1" dirty="0" smtClean="0"/>
              <a:t>прямые предки», </a:t>
            </a:r>
            <a:r>
              <a:rPr lang="ru-RU" sz="1800" b="1" dirty="0"/>
              <a:t>а «</a:t>
            </a:r>
            <a:r>
              <a:rPr lang="ru-RU" sz="1800" b="1" dirty="0" smtClean="0"/>
              <a:t>боковые ветви»!</a:t>
            </a:r>
            <a:endParaRPr lang="ru-RU" sz="1800" b="1" dirty="0"/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 smtClean="0"/>
              <a:t>Для </a:t>
            </a:r>
            <a:r>
              <a:rPr lang="ru-RU" sz="1800" dirty="0"/>
              <a:t>преобразования наземного в кита необходимо одновременная перестройка множества систем: </a:t>
            </a:r>
            <a:r>
              <a:rPr lang="ru-RU" sz="1800" dirty="0" smtClean="0"/>
              <a:t>органы чувств</a:t>
            </a:r>
            <a:r>
              <a:rPr lang="en-US" sz="1800" dirty="0" smtClean="0"/>
              <a:t>;</a:t>
            </a:r>
            <a:r>
              <a:rPr lang="ru-RU" sz="1800" dirty="0" smtClean="0"/>
              <a:t> много миоглобина</a:t>
            </a:r>
            <a:r>
              <a:rPr lang="en-US" sz="1800" dirty="0" smtClean="0"/>
              <a:t>; </a:t>
            </a:r>
            <a:r>
              <a:rPr lang="ru-RU" sz="1800" dirty="0" smtClean="0"/>
              <a:t>физиология </a:t>
            </a:r>
            <a:r>
              <a:rPr lang="ru-RU" sz="1800" dirty="0"/>
              <a:t>глубокого </a:t>
            </a:r>
            <a:r>
              <a:rPr lang="ru-RU" sz="1800" dirty="0" smtClean="0"/>
              <a:t>ныряния</a:t>
            </a:r>
            <a:r>
              <a:rPr lang="en-US" sz="1800" dirty="0" smtClean="0"/>
              <a:t> </a:t>
            </a:r>
            <a:r>
              <a:rPr lang="ru-RU" sz="1800" dirty="0"/>
              <a:t>(декомпрессия)</a:t>
            </a:r>
            <a:r>
              <a:rPr lang="en-US" sz="1800" dirty="0" smtClean="0"/>
              <a:t>; </a:t>
            </a:r>
            <a:r>
              <a:rPr lang="ru-RU" sz="1800" dirty="0" smtClean="0"/>
              <a:t>брадикардия –</a:t>
            </a:r>
            <a:r>
              <a:rPr lang="en-US" sz="1800" dirty="0" smtClean="0"/>
              <a:t> </a:t>
            </a:r>
            <a:r>
              <a:rPr lang="ru-RU" sz="1800" dirty="0" smtClean="0"/>
              <a:t>переключение сердца</a:t>
            </a:r>
            <a:r>
              <a:rPr lang="en-US" sz="1800" dirty="0" smtClean="0"/>
              <a:t>;</a:t>
            </a:r>
            <a:r>
              <a:rPr lang="ru-RU" sz="1800" dirty="0" smtClean="0"/>
              <a:t> вывод соли, терморегуляция</a:t>
            </a:r>
            <a:r>
              <a:rPr lang="en-US" sz="1800" dirty="0" smtClean="0"/>
              <a:t>;</a:t>
            </a:r>
            <a:r>
              <a:rPr lang="ru-RU" sz="1800" dirty="0" smtClean="0"/>
              <a:t> </a:t>
            </a:r>
            <a:r>
              <a:rPr lang="ru-RU" sz="1800" dirty="0"/>
              <a:t>перестройка </a:t>
            </a:r>
            <a:r>
              <a:rPr lang="ru-RU" sz="1800" dirty="0" smtClean="0"/>
              <a:t>мозга</a:t>
            </a:r>
            <a:r>
              <a:rPr lang="en-US" sz="1800" dirty="0" smtClean="0"/>
              <a:t> </a:t>
            </a:r>
            <a:r>
              <a:rPr lang="ru-RU" sz="1800" dirty="0" smtClean="0"/>
              <a:t>для </a:t>
            </a:r>
            <a:r>
              <a:rPr lang="ru-RU" sz="1800" dirty="0"/>
              <a:t>ассиметричного сна.</a:t>
            </a:r>
          </a:p>
          <a:p>
            <a:pPr marL="0" indent="0">
              <a:lnSpc>
                <a:spcPts val="1600"/>
              </a:lnSpc>
              <a:spcBef>
                <a:spcPts val="100"/>
              </a:spcBef>
              <a:buNone/>
            </a:pPr>
            <a:r>
              <a:rPr lang="ru-RU" sz="1800" dirty="0"/>
              <a:t>О</a:t>
            </a:r>
            <a:r>
              <a:rPr lang="ru-RU" sz="1800" dirty="0" smtClean="0"/>
              <a:t>дновременное </a:t>
            </a:r>
            <a:r>
              <a:rPr lang="ru-RU" sz="1800" dirty="0"/>
              <a:t>изменение этих систем </a:t>
            </a:r>
            <a:r>
              <a:rPr lang="ru-RU" sz="1800" dirty="0" smtClean="0"/>
              <a:t>даже </a:t>
            </a:r>
            <a:r>
              <a:rPr lang="ru-RU" sz="1800" dirty="0"/>
              <a:t>в ряде поколений без потери жизнеспособности промежуточных </a:t>
            </a:r>
            <a:r>
              <a:rPr lang="ru-RU" sz="1800" dirty="0" smtClean="0"/>
              <a:t>стадий невозможно.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96" y="1490883"/>
            <a:ext cx="2077807" cy="525178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4629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564" y="260021"/>
            <a:ext cx="9228084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Эволюция китообразных в палеонтологии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20" y="1510242"/>
            <a:ext cx="6217701" cy="4754713"/>
          </a:xfrm>
          <a:prstGeom prst="rect">
            <a:avLst/>
          </a:prstGeom>
          <a:effectLst/>
        </p:spPr>
      </p:pic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40670" y="6401267"/>
            <a:ext cx="7650000" cy="365126"/>
          </a:xfrm>
        </p:spPr>
        <p:txBody>
          <a:bodyPr/>
          <a:lstStyle/>
          <a:p>
            <a:r>
              <a:rPr lang="ru-RU" sz="1800" dirty="0"/>
              <a:t>Фото из Московского Палеонтологического музея </a:t>
            </a:r>
            <a:r>
              <a:rPr lang="ru-RU" sz="1800" dirty="0" smtClean="0"/>
              <a:t>(книга </a:t>
            </a:r>
            <a:r>
              <a:rPr lang="ru-RU" sz="1800" dirty="0" err="1" smtClean="0"/>
              <a:t>Лаломова</a:t>
            </a:r>
            <a:r>
              <a:rPr lang="ru-RU" sz="1800" dirty="0" smtClean="0"/>
              <a:t> </a:t>
            </a:r>
            <a:r>
              <a:rPr lang="ru-RU" sz="1800" dirty="0"/>
              <a:t>А.В</a:t>
            </a:r>
            <a:r>
              <a:rPr lang="ru-RU" sz="1800" dirty="0" smtClean="0"/>
              <a:t>.) Знаки вопроса есть на экспозиции. Стрелочки добавлены для акцента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8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>
            <a:normAutofit/>
          </a:bodyPr>
          <a:lstStyle/>
          <a:p>
            <a:r>
              <a:rPr lang="ru-RU" dirty="0" err="1"/>
              <a:t>Неупрощаемая</a:t>
            </a:r>
            <a:r>
              <a:rPr lang="ru-RU" dirty="0"/>
              <a:t> сложность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3324" y="1690688"/>
            <a:ext cx="7714593" cy="4947359"/>
          </a:xfrm>
        </p:spPr>
        <p:txBody>
          <a:bodyPr>
            <a:noAutofit/>
          </a:bodyPr>
          <a:lstStyle/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b="1" dirty="0" smtClean="0"/>
              <a:t>Проанализируем переходные формы на примере отдельных органов. </a:t>
            </a:r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dirty="0" smtClean="0"/>
              <a:t>Например, глаз чрезвычайно сложен. Но материалист, д.б.н. Максим </a:t>
            </a:r>
            <a:r>
              <a:rPr lang="ru-RU" sz="1800" dirty="0" err="1"/>
              <a:t>Винарский</a:t>
            </a:r>
            <a:r>
              <a:rPr lang="ru-RU" sz="1800" dirty="0"/>
              <a:t> заявил, что глаз не </a:t>
            </a:r>
            <a:r>
              <a:rPr lang="ru-RU" sz="1800" dirty="0" smtClean="0"/>
              <a:t>идеален, мол, если бы его инженер выпустил на </a:t>
            </a:r>
            <a:r>
              <a:rPr lang="ru-RU" sz="1800" dirty="0"/>
              <a:t>рынок</a:t>
            </a:r>
            <a:r>
              <a:rPr lang="ru-RU" sz="1800" dirty="0" smtClean="0"/>
              <a:t>, то разорился, т.к. работает </a:t>
            </a:r>
            <a:r>
              <a:rPr lang="ru-RU" sz="1800" dirty="0"/>
              <a:t>глаз только с мозгом</a:t>
            </a:r>
            <a:r>
              <a:rPr lang="ru-RU" sz="1800" dirty="0" smtClean="0"/>
              <a:t>. Но </a:t>
            </a:r>
            <a:r>
              <a:rPr lang="ru-RU" sz="1800" dirty="0"/>
              <a:t>он не решил </a:t>
            </a:r>
            <a:r>
              <a:rPr lang="ru-RU" sz="1800" dirty="0" smtClean="0"/>
              <a:t>проблему сложности, а </a:t>
            </a:r>
            <a:r>
              <a:rPr lang="ru-RU" sz="1800" dirty="0"/>
              <a:t>лишь </a:t>
            </a:r>
            <a:r>
              <a:rPr lang="ru-RU" sz="1800" dirty="0" smtClean="0"/>
              <a:t>усугубил её</a:t>
            </a:r>
            <a:r>
              <a:rPr lang="ru-RU" sz="1800" dirty="0"/>
              <a:t>, ведь </a:t>
            </a:r>
            <a:r>
              <a:rPr lang="ru-RU" sz="1800" dirty="0" smtClean="0"/>
              <a:t>сам указал на </a:t>
            </a:r>
            <a:r>
              <a:rPr lang="ru-RU" sz="1800" b="1" dirty="0" err="1" smtClean="0"/>
              <a:t>неупрощаемую</a:t>
            </a:r>
            <a:r>
              <a:rPr lang="ru-RU" sz="1800" b="1" dirty="0" smtClean="0"/>
              <a:t> сложность</a:t>
            </a:r>
            <a:r>
              <a:rPr lang="en-US" sz="1800" b="1" dirty="0" smtClean="0"/>
              <a:t> </a:t>
            </a:r>
            <a:r>
              <a:rPr lang="ru-RU" sz="1800" dirty="0" smtClean="0"/>
              <a:t>системы. Зрение – это сложная система взаимодействия органов</a:t>
            </a:r>
            <a:r>
              <a:rPr lang="en-US" sz="1800" dirty="0" smtClean="0"/>
              <a:t>:</a:t>
            </a:r>
            <a:r>
              <a:rPr lang="ru-RU" sz="1800" dirty="0" smtClean="0"/>
              <a:t> глаз – сердце – нервная система - мозг. Упростить нельзя ни на один шаг назад!  </a:t>
            </a:r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dirty="0" smtClean="0"/>
              <a:t>Как шла эволюция глаза</a:t>
            </a:r>
            <a:r>
              <a:rPr lang="en-US" sz="1800" dirty="0" smtClean="0"/>
              <a:t>?</a:t>
            </a:r>
            <a:r>
              <a:rPr lang="ru-RU" sz="1800" dirty="0" smtClean="0"/>
              <a:t> Эволюционисты показывают якобы примитивные глаза у </a:t>
            </a:r>
            <a:r>
              <a:rPr lang="en-US" sz="1800" dirty="0" smtClean="0"/>
              <a:t>“</a:t>
            </a:r>
            <a:r>
              <a:rPr lang="ru-RU" sz="1800" dirty="0" smtClean="0"/>
              <a:t>низших</a:t>
            </a:r>
            <a:r>
              <a:rPr lang="en-US" sz="1800" dirty="0" smtClean="0"/>
              <a:t>”</a:t>
            </a:r>
            <a:r>
              <a:rPr lang="ru-RU" sz="1800" dirty="0" smtClean="0"/>
              <a:t> существ. Но они видят! Там просто другие конструктивные решения. Покажите, где есть </a:t>
            </a:r>
            <a:r>
              <a:rPr lang="ru-RU" sz="1800" dirty="0"/>
              <a:t>глазное яблоко, но нет </a:t>
            </a:r>
            <a:r>
              <a:rPr lang="ru-RU" sz="1800" dirty="0" smtClean="0"/>
              <a:t>ещё сетчатки или глазного нерва, соединяющего с мозгом. </a:t>
            </a:r>
            <a:r>
              <a:rPr lang="ru-RU" sz="1800" dirty="0"/>
              <a:t>Или есть </a:t>
            </a:r>
            <a:r>
              <a:rPr lang="ru-RU" sz="1800" dirty="0" smtClean="0"/>
              <a:t>ухо с косточками наковальня, молоточек</a:t>
            </a:r>
            <a:r>
              <a:rPr lang="ru-RU" sz="1800" dirty="0"/>
              <a:t>, но нет стремечка</a:t>
            </a:r>
            <a:r>
              <a:rPr lang="ru-RU" sz="1800" dirty="0" smtClean="0"/>
              <a:t>. Покажите органы, от которых совсем нет пользы, т.к. они ещё </a:t>
            </a:r>
            <a:r>
              <a:rPr lang="ru-RU" sz="1800" dirty="0"/>
              <a:t>не </a:t>
            </a:r>
            <a:r>
              <a:rPr lang="ru-RU" sz="1800" dirty="0" smtClean="0"/>
              <a:t>сформировались. Естественный </a:t>
            </a:r>
            <a:r>
              <a:rPr lang="ru-RU" sz="1800" dirty="0"/>
              <a:t>отбор </a:t>
            </a:r>
            <a:r>
              <a:rPr lang="ru-RU" sz="1800" dirty="0" smtClean="0"/>
              <a:t>всё </a:t>
            </a:r>
            <a:r>
              <a:rPr lang="ru-RU" sz="1800" dirty="0"/>
              <a:t>ненужное </a:t>
            </a:r>
            <a:r>
              <a:rPr lang="ru-RU" sz="1800" dirty="0" smtClean="0"/>
              <a:t>отбрасывает, т.к. </a:t>
            </a:r>
            <a:r>
              <a:rPr lang="ru-RU" sz="1800" dirty="0"/>
              <a:t>это энергопотребление! </a:t>
            </a:r>
            <a:r>
              <a:rPr lang="ru-RU" sz="1800" dirty="0" smtClean="0"/>
              <a:t>Любой </a:t>
            </a:r>
            <a:r>
              <a:rPr lang="ru-RU" sz="1800" dirty="0"/>
              <a:t>орган нужен телу только в работоспособном целостном состоянии, плюс еще связанный в единую систему с другими органами. </a:t>
            </a:r>
            <a:r>
              <a:rPr lang="ru-RU" sz="1800" dirty="0" smtClean="0"/>
              <a:t>Представьте недоразвитое сердце, почки, печень, легкие желудок, мозг... Если любой орган просто болен, существо становится ограниченно дееспособным или умирает. </a:t>
            </a:r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dirty="0" smtClean="0"/>
              <a:t>Приведите </a:t>
            </a:r>
            <a:r>
              <a:rPr lang="ru-RU" sz="1800" dirty="0"/>
              <a:t>пример любого органа, который СОВСЕМ не нужен организму, так как якобы еще находится в процессе формирования или остался как рудимент от предков? Я в своей книге «Творение или эволюция? Сколько лет Земле?» </a:t>
            </a:r>
            <a:r>
              <a:rPr lang="ru-RU" sz="1800" dirty="0" smtClean="0"/>
              <a:t>рассматривал рудименты, и показал, что таких органов нет.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3" y="2079283"/>
            <a:ext cx="3222587" cy="431596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6229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>
            <a:normAutofit/>
          </a:bodyPr>
          <a:lstStyle/>
          <a:p>
            <a:r>
              <a:rPr lang="ru-RU" dirty="0"/>
              <a:t>Кембрийский взрыв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3790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живых существ, живших в Кембрийскую эпоху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814" y="1643095"/>
            <a:ext cx="7714593" cy="4947359"/>
          </a:xfrm>
        </p:spPr>
        <p:txBody>
          <a:bodyPr>
            <a:noAutofit/>
          </a:bodyPr>
          <a:lstStyle/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b="1" dirty="0"/>
              <a:t>Внезапное появление сложных форм </a:t>
            </a:r>
            <a:r>
              <a:rPr lang="ru-RU" sz="1800" b="1" dirty="0" smtClean="0"/>
              <a:t>жизни. Весомым </a:t>
            </a:r>
            <a:r>
              <a:rPr lang="ru-RU" sz="1800" b="1" dirty="0"/>
              <a:t>доказательством отсутствия эволюции </a:t>
            </a:r>
            <a:r>
              <a:rPr lang="ru-RU" sz="1800" b="1" dirty="0" smtClean="0"/>
              <a:t>и переходных форм является Кембрийский </a:t>
            </a:r>
            <a:r>
              <a:rPr lang="ru-RU" sz="1800" b="1" dirty="0"/>
              <a:t>взрыв</a:t>
            </a:r>
            <a:r>
              <a:rPr lang="ru-RU" sz="1800" b="1" dirty="0" smtClean="0"/>
              <a:t>. </a:t>
            </a:r>
            <a:endParaRPr lang="en-US" sz="1800" b="1" dirty="0" smtClean="0"/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dirty="0"/>
              <a:t>~ 500 млн. лет назад внезапно появились представители сразу </a:t>
            </a:r>
            <a:r>
              <a:rPr lang="ru-RU" sz="1800" dirty="0" smtClean="0"/>
              <a:t>многих типов </a:t>
            </a:r>
            <a:r>
              <a:rPr lang="ru-RU" sz="1800" dirty="0"/>
              <a:t>живых существ: хордовые (позвоночные), членистоногие (хитиновые), иглокожие, медузы, кишечнополостные, черви, губки, моллюски. Эти типы не произошли один от другого, так как они кардинально отличаются друг от друга</a:t>
            </a:r>
            <a:r>
              <a:rPr lang="ru-RU" sz="1800" dirty="0" smtClean="0"/>
              <a:t>. А ниже находят </a:t>
            </a:r>
            <a:r>
              <a:rPr lang="ru-RU" sz="1800" dirty="0"/>
              <a:t>только бактерии. </a:t>
            </a:r>
            <a:endParaRPr lang="ru-RU" sz="1800" dirty="0" smtClean="0"/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dirty="0"/>
              <a:t>Где дерево жизни с общим первоначальным стволом из которого на высоте начинают отходить ветки? Где дерево жизни в палеонтологической летописи?! </a:t>
            </a:r>
            <a:r>
              <a:rPr lang="ru-RU" sz="1800" dirty="0" smtClean="0"/>
              <a:t>Где перех</a:t>
            </a:r>
            <a:r>
              <a:rPr lang="ru-RU" sz="1800" dirty="0"/>
              <a:t>о</a:t>
            </a:r>
            <a:r>
              <a:rPr lang="ru-RU" sz="1800" dirty="0" smtClean="0"/>
              <a:t>дные формы</a:t>
            </a:r>
            <a:r>
              <a:rPr lang="en-US" sz="1800" dirty="0" smtClean="0"/>
              <a:t>? </a:t>
            </a:r>
            <a:r>
              <a:rPr lang="ru-RU" sz="1800" dirty="0" smtClean="0"/>
              <a:t>Мы этого не </a:t>
            </a:r>
            <a:r>
              <a:rPr lang="ru-RU" sz="1800" dirty="0"/>
              <a:t>видим в Кембрийском взрыве. </a:t>
            </a:r>
            <a:r>
              <a:rPr lang="ru-RU" sz="1800" dirty="0" smtClean="0"/>
              <a:t>Зато мы </a:t>
            </a:r>
            <a:r>
              <a:rPr lang="ru-RU" sz="1800" dirty="0"/>
              <a:t>видим взрыв информации, ведь ДНК каждого живого существа </a:t>
            </a:r>
            <a:r>
              <a:rPr lang="ru-RU" sz="1800" dirty="0" smtClean="0"/>
              <a:t>сильно отличается</a:t>
            </a:r>
            <a:r>
              <a:rPr lang="ru-RU" sz="1800" dirty="0"/>
              <a:t>. </a:t>
            </a:r>
            <a:endParaRPr lang="ru-RU" sz="1800" dirty="0" smtClean="0"/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dirty="0"/>
              <a:t>Кембрийский взрыв предоставляет набор фактов, которые создают серьезные проблемы для классической дарвиновской </a:t>
            </a:r>
            <a:r>
              <a:rPr lang="ru-RU" sz="1800" dirty="0" smtClean="0"/>
              <a:t>модели</a:t>
            </a:r>
            <a:r>
              <a:rPr lang="en-US" sz="1800" dirty="0" smtClean="0"/>
              <a:t>: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b="1" dirty="0" smtClean="0"/>
              <a:t>Внезапность</a:t>
            </a:r>
            <a:r>
              <a:rPr lang="ru-RU" sz="1800" b="1" dirty="0"/>
              <a:t>: </a:t>
            </a:r>
            <a:r>
              <a:rPr lang="ru-RU" sz="1800" dirty="0"/>
              <a:t>Появление большинства типов животных за </a:t>
            </a:r>
            <a:r>
              <a:rPr lang="ru-RU" sz="1800" dirty="0" smtClean="0"/>
              <a:t>короткое время </a:t>
            </a:r>
            <a:r>
              <a:rPr lang="ru-RU" sz="1800" dirty="0"/>
              <a:t>противоречит идее о </a:t>
            </a:r>
            <a:r>
              <a:rPr lang="ru-RU" sz="1800" dirty="0" smtClean="0"/>
              <a:t>медленной </a:t>
            </a:r>
            <a:r>
              <a:rPr lang="ru-RU" sz="1800" dirty="0"/>
              <a:t>и </a:t>
            </a:r>
            <a:r>
              <a:rPr lang="ru-RU" sz="1800" dirty="0" smtClean="0"/>
              <a:t>постепенной эволюции</a:t>
            </a:r>
            <a:r>
              <a:rPr lang="ru-RU" sz="1800" dirty="0"/>
              <a:t>.</a:t>
            </a:r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b="1" dirty="0" smtClean="0"/>
              <a:t>Отсутствие </a:t>
            </a:r>
            <a:r>
              <a:rPr lang="ru-RU" sz="1800" b="1" dirty="0"/>
              <a:t>переходных форм: </a:t>
            </a:r>
            <a:r>
              <a:rPr lang="ru-RU" sz="1800" dirty="0"/>
              <a:t>Разрыв в </a:t>
            </a:r>
            <a:r>
              <a:rPr lang="ru-RU" sz="1800" dirty="0" smtClean="0"/>
              <a:t>палеонтологической летописи </a:t>
            </a:r>
            <a:r>
              <a:rPr lang="ru-RU" sz="1800" dirty="0"/>
              <a:t>между </a:t>
            </a:r>
            <a:r>
              <a:rPr lang="ru-RU" sz="1800" dirty="0" smtClean="0"/>
              <a:t>простейшими и сложными</a:t>
            </a:r>
            <a:r>
              <a:rPr lang="en-US" sz="1800" dirty="0" smtClean="0"/>
              <a:t> </a:t>
            </a:r>
            <a:r>
              <a:rPr lang="ru-RU" sz="1800" dirty="0" smtClean="0"/>
              <a:t>формами </a:t>
            </a:r>
            <a:r>
              <a:rPr lang="ru-RU" sz="1800" dirty="0"/>
              <a:t>остается </a:t>
            </a:r>
            <a:r>
              <a:rPr lang="ru-RU" sz="1800" dirty="0" smtClean="0"/>
              <a:t>загадкой.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900"/>
              </a:spcBef>
              <a:buNone/>
            </a:pPr>
            <a:r>
              <a:rPr lang="ru-RU" sz="1800" b="1" dirty="0" smtClean="0"/>
              <a:t>Отсутствие общего предка</a:t>
            </a:r>
            <a:r>
              <a:rPr lang="en-US" sz="1800" b="1" dirty="0" smtClean="0"/>
              <a:t>:</a:t>
            </a:r>
            <a:r>
              <a:rPr lang="ru-RU" sz="1800" dirty="0" smtClean="0"/>
              <a:t> Где </a:t>
            </a:r>
            <a:r>
              <a:rPr lang="en-US" sz="1800" dirty="0" smtClean="0"/>
              <a:t>“</a:t>
            </a:r>
            <a:r>
              <a:rPr lang="ru-RU" sz="1800" dirty="0" smtClean="0"/>
              <a:t>общий предок</a:t>
            </a:r>
            <a:r>
              <a:rPr lang="en-US" sz="1800" dirty="0" smtClean="0"/>
              <a:t>”</a:t>
            </a:r>
            <a:r>
              <a:rPr lang="ru-RU" sz="1800" dirty="0" smtClean="0"/>
              <a:t>, эволюционирующий кустообразно вверх благодаря мутациям + естественному отбору</a:t>
            </a:r>
            <a:r>
              <a:rPr lang="en-US" sz="1800" dirty="0" smtClean="0"/>
              <a:t>?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3" y="1974183"/>
            <a:ext cx="3222587" cy="431596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9814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>
            <a:normAutofit/>
          </a:bodyPr>
          <a:lstStyle/>
          <a:p>
            <a:r>
              <a:rPr lang="ru-RU" dirty="0"/>
              <a:t>Естественный отбор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2E3EE3A-4D68-A7DC-44B4-CB3A4838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48414"/>
            <a:ext cx="7650000" cy="36512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Иллюстрация естественного отбора на примере зайцев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283" y="1629571"/>
            <a:ext cx="7714593" cy="4947359"/>
          </a:xfrm>
        </p:spPr>
        <p:txBody>
          <a:bodyPr>
            <a:noAutofit/>
          </a:bodyPr>
          <a:lstStyle/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b="1" dirty="0"/>
              <a:t>Е</a:t>
            </a:r>
            <a:r>
              <a:rPr lang="ru-RU" sz="1800" b="1" dirty="0" smtClean="0"/>
              <a:t>стественному отбору материалисты отводят важнейшую роль в процессе эволюции, указывая на его созидательный характер. Но так ли это</a:t>
            </a:r>
            <a:r>
              <a:rPr lang="en-US" sz="1800" b="1" dirty="0" smtClean="0"/>
              <a:t>?</a:t>
            </a:r>
            <a:r>
              <a:rPr lang="ru-RU" sz="1800" b="1" dirty="0" smtClean="0"/>
              <a:t>  </a:t>
            </a:r>
            <a:endParaRPr lang="en-US" sz="1800" b="1" dirty="0" smtClean="0"/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dirty="0"/>
              <a:t>Говоря о естественном отборе, нужно понимать, что его суть в том, что </a:t>
            </a:r>
            <a:r>
              <a:rPr lang="ru-RU" sz="1800" dirty="0" smtClean="0"/>
              <a:t>в популяции выживают </a:t>
            </a:r>
            <a:r>
              <a:rPr lang="ru-RU" sz="1800" dirty="0"/>
              <a:t>более приспособленные особи. Затем они со временем занимают всю популяцию</a:t>
            </a:r>
            <a:r>
              <a:rPr lang="ru-RU" sz="1800" dirty="0" smtClean="0"/>
              <a:t>. Так </a:t>
            </a:r>
            <a:r>
              <a:rPr lang="ru-RU" sz="1800" dirty="0"/>
              <a:t>закрепляются в популяции положительные мутации. </a:t>
            </a:r>
            <a:endParaRPr lang="en-US" sz="1800" dirty="0" smtClean="0"/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b="1" dirty="0"/>
              <a:t>При этом нужно понимать, что естественный </a:t>
            </a:r>
            <a:r>
              <a:rPr lang="ru-RU" sz="1800" b="1" dirty="0" smtClean="0"/>
              <a:t>отбор</a:t>
            </a:r>
            <a:r>
              <a:rPr lang="en-US" sz="1800" b="1" dirty="0" smtClean="0"/>
              <a:t>:</a:t>
            </a:r>
            <a:r>
              <a:rPr lang="ru-RU" sz="1800" b="1" dirty="0" smtClean="0"/>
              <a:t> </a:t>
            </a:r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dirty="0"/>
              <a:t>1. НЕ создает новые существа.</a:t>
            </a:r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dirty="0"/>
              <a:t>2. Работает только с уже ЖИВЫМИ существами, которые </a:t>
            </a:r>
            <a:r>
              <a:rPr lang="en-US" sz="1800" dirty="0" smtClean="0"/>
              <a:t>“</a:t>
            </a:r>
            <a:r>
              <a:rPr lang="ru-RU" sz="1800" dirty="0" smtClean="0"/>
              <a:t>борются</a:t>
            </a:r>
            <a:r>
              <a:rPr lang="en-US" sz="1800" dirty="0" smtClean="0"/>
              <a:t>”</a:t>
            </a:r>
            <a:r>
              <a:rPr lang="ru-RU" sz="1800" dirty="0" smtClean="0"/>
              <a:t> </a:t>
            </a:r>
            <a:r>
              <a:rPr lang="ru-RU" sz="1800" dirty="0"/>
              <a:t>за выживание. </a:t>
            </a:r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dirty="0"/>
              <a:t>3. НЕ работает на уровне ДНК, то есть НЕ прибавляет информацию в ДНК. </a:t>
            </a:r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dirty="0"/>
              <a:t>4. Работает по принципу УМЕНЬШЕНИЯ разнообразия, а не умножения разнообразия. </a:t>
            </a:r>
            <a:endParaRPr lang="ru-RU" sz="1800" dirty="0" smtClean="0"/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b="1" dirty="0"/>
              <a:t>Принцип работы естественного отбора. </a:t>
            </a:r>
            <a:r>
              <a:rPr lang="ru-RU" sz="1800" dirty="0"/>
              <a:t>Живут существа. В них происходят случайные мутации. Мутация - это метод проб и ошибок. Естественный отбор уничтожает </a:t>
            </a:r>
            <a:r>
              <a:rPr lang="ru-RU" sz="1800" dirty="0" smtClean="0"/>
              <a:t>отрицательные мутации</a:t>
            </a:r>
            <a:r>
              <a:rPr lang="ru-RU" sz="1800" dirty="0"/>
              <a:t>, оставляя положительные мутации. Но где же </a:t>
            </a:r>
            <a:r>
              <a:rPr lang="ru-RU" sz="1800" dirty="0" smtClean="0"/>
              <a:t>отрицательные мутации? Статистически </a:t>
            </a:r>
            <a:r>
              <a:rPr lang="ru-RU" sz="1800" dirty="0"/>
              <a:t>их должно быть в сотни раз больше, и они должны были остаться в окаменелостях. Где они? </a:t>
            </a:r>
          </a:p>
          <a:p>
            <a:pPr marL="0" indent="0">
              <a:lnSpc>
                <a:spcPts val="1600"/>
              </a:lnSpc>
              <a:spcBef>
                <a:spcPts val="800"/>
              </a:spcBef>
              <a:buNone/>
            </a:pPr>
            <a:r>
              <a:rPr lang="ru-RU" sz="1800" b="1" dirty="0"/>
              <a:t>Как естественный отбор, который уменьшает разнообразие, может его увеличивать!?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3" y="2079283"/>
            <a:ext cx="3222586" cy="431596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030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8A50-9F6D-D3A5-080B-73B5E7F9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4" y="365125"/>
            <a:ext cx="8849712" cy="1325563"/>
          </a:xfrm>
        </p:spPr>
        <p:txBody>
          <a:bodyPr>
            <a:normAutofit/>
          </a:bodyPr>
          <a:lstStyle/>
          <a:p>
            <a:r>
              <a:rPr lang="ru-RU" dirty="0"/>
              <a:t>Совокупность </a:t>
            </a:r>
            <a:r>
              <a:rPr lang="ru-RU" dirty="0" smtClean="0"/>
              <a:t>аргументов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2C0186D-5A7B-7047-E1F1-18F81C4D1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814" y="1643095"/>
            <a:ext cx="7714593" cy="4947359"/>
          </a:xfrm>
        </p:spPr>
        <p:txBody>
          <a:bodyPr>
            <a:noAutofit/>
          </a:bodyPr>
          <a:lstStyle/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/>
              <a:t>Творение или эволюция? Для </a:t>
            </a:r>
            <a:r>
              <a:rPr lang="ru-RU" sz="1800" b="1" dirty="0" smtClean="0"/>
              <a:t>выбора модели, мы </a:t>
            </a:r>
            <a:r>
              <a:rPr lang="ru-RU" sz="1800" b="1" dirty="0"/>
              <a:t>должны смотреть на совокупность фактов и аргументов. В пользу Творения </a:t>
            </a:r>
            <a:r>
              <a:rPr lang="ru-RU" sz="1800" b="1" dirty="0" smtClean="0"/>
              <a:t>указывает многое</a:t>
            </a:r>
            <a:r>
              <a:rPr lang="ru-RU" sz="1800" b="1" dirty="0"/>
              <a:t>: </a:t>
            </a:r>
            <a:endParaRPr lang="ru-RU" sz="1800" b="1" dirty="0" smtClean="0"/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/>
              <a:t>Раньше видов было </a:t>
            </a:r>
            <a:r>
              <a:rPr lang="ru-RU" sz="1800" b="1" dirty="0" smtClean="0"/>
              <a:t>больше, чем </a:t>
            </a:r>
            <a:r>
              <a:rPr lang="ru-RU" sz="1800" b="1" dirty="0"/>
              <a:t>сегодня. </a:t>
            </a:r>
            <a:r>
              <a:rPr lang="ru-RU" sz="1800" dirty="0"/>
              <a:t>За 500 лет </a:t>
            </a:r>
            <a:r>
              <a:rPr lang="ru-RU" sz="1800" dirty="0" smtClean="0"/>
              <a:t>зафиксировано 1000 </a:t>
            </a:r>
            <a:r>
              <a:rPr lang="ru-RU" sz="1800" dirty="0"/>
              <a:t>вымерших видов. Палеонтологи описали 250 тыс. ископаемых видов. </a:t>
            </a:r>
            <a:r>
              <a:rPr lang="ru-RU" sz="1800" dirty="0" smtClean="0"/>
              <a:t>На </a:t>
            </a:r>
            <a:r>
              <a:rPr lang="ru-RU" sz="1800" dirty="0"/>
              <a:t>лицо проблема уменьшения видов в </a:t>
            </a:r>
            <a:r>
              <a:rPr lang="ru-RU" sz="1800" dirty="0" smtClean="0"/>
              <a:t>хронологической летописи. </a:t>
            </a:r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/>
              <a:t>Сложность клетки</a:t>
            </a:r>
            <a:r>
              <a:rPr lang="ru-RU" sz="1800" dirty="0"/>
              <a:t>, о чем мы говорили на 1-й встрече. Клетка на столько сложна, что наука до сих пор только в процессе постижения её сложности. </a:t>
            </a:r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 smtClean="0"/>
              <a:t>Невозможность абиогенеза </a:t>
            </a:r>
            <a:r>
              <a:rPr lang="ru-RU" sz="1800" dirty="0" smtClean="0"/>
              <a:t>(случайного возникновения жизни), о чем мы говорили на 2-й встрече. Не смогли смоделировать </a:t>
            </a:r>
            <a:r>
              <a:rPr lang="ru-RU" sz="1800" dirty="0" err="1" smtClean="0"/>
              <a:t>самосоздание</a:t>
            </a:r>
            <a:r>
              <a:rPr lang="ru-RU" sz="1800" dirty="0" smtClean="0"/>
              <a:t> ДНК. </a:t>
            </a:r>
            <a:r>
              <a:rPr lang="ru-RU" sz="1800" dirty="0"/>
              <a:t>Создали </a:t>
            </a:r>
            <a:r>
              <a:rPr lang="ru-RU" sz="1800" dirty="0" smtClean="0"/>
              <a:t>короткую </a:t>
            </a:r>
            <a:r>
              <a:rPr lang="ru-RU" sz="1800" dirty="0"/>
              <a:t>РНК (</a:t>
            </a:r>
            <a:r>
              <a:rPr lang="ru-RU" sz="1800" dirty="0" err="1"/>
              <a:t>Рибозим</a:t>
            </a:r>
            <a:r>
              <a:rPr lang="ru-RU" sz="1800" dirty="0"/>
              <a:t> </a:t>
            </a:r>
            <a:r>
              <a:rPr lang="en-US" sz="1800" dirty="0"/>
              <a:t>QT45</a:t>
            </a:r>
            <a:r>
              <a:rPr lang="ru-RU" sz="1800" dirty="0" smtClean="0"/>
              <a:t>), которая разрушается быстрее, чем копируется. Аминокислоты, белки, РНК и ДНК не встречаются вне клетки.</a:t>
            </a:r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 smtClean="0"/>
              <a:t>Математическая проблема</a:t>
            </a:r>
            <a:r>
              <a:rPr lang="ru-RU" sz="1800" dirty="0" smtClean="0"/>
              <a:t>. Вариантов </a:t>
            </a:r>
            <a:r>
              <a:rPr lang="en-US" sz="1800" dirty="0" smtClean="0"/>
              <a:t>“</a:t>
            </a:r>
            <a:r>
              <a:rPr lang="ru-RU" sz="1800" dirty="0" smtClean="0"/>
              <a:t>сборки</a:t>
            </a:r>
            <a:r>
              <a:rPr lang="en-US" sz="1800" dirty="0" smtClean="0"/>
              <a:t>”</a:t>
            </a:r>
            <a:r>
              <a:rPr lang="ru-RU" sz="1800" dirty="0" smtClean="0"/>
              <a:t> ДНК</a:t>
            </a:r>
            <a:r>
              <a:rPr lang="en-US" sz="1800" dirty="0" smtClean="0"/>
              <a:t> </a:t>
            </a:r>
            <a:r>
              <a:rPr lang="ru-RU" sz="1800" dirty="0" smtClean="0"/>
              <a:t>или среднего белка так много, что возраста Земли не хватит, чтобы</a:t>
            </a:r>
            <a:r>
              <a:rPr lang="en-US" sz="1800" dirty="0" smtClean="0"/>
              <a:t> </a:t>
            </a:r>
            <a:r>
              <a:rPr lang="ru-RU" sz="1800" dirty="0" smtClean="0"/>
              <a:t>создать всего 1 рабочий.</a:t>
            </a:r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 smtClean="0"/>
              <a:t>Настроенная проверка и </a:t>
            </a:r>
            <a:r>
              <a:rPr lang="ru-RU" sz="1800" b="1" dirty="0" err="1" smtClean="0"/>
              <a:t>саморемонт</a:t>
            </a:r>
            <a:r>
              <a:rPr lang="ru-RU" sz="1800" b="1" dirty="0" smtClean="0"/>
              <a:t> </a:t>
            </a:r>
            <a:r>
              <a:rPr lang="ru-RU" sz="1800" dirty="0"/>
              <a:t>ДНК, РНК, </a:t>
            </a:r>
            <a:r>
              <a:rPr lang="ru-RU" sz="1800" dirty="0" smtClean="0"/>
              <a:t>органелл, собранного и свернутого </a:t>
            </a:r>
            <a:r>
              <a:rPr lang="ru-RU" sz="1800" dirty="0"/>
              <a:t>белка, уничтожение "</a:t>
            </a:r>
            <a:r>
              <a:rPr lang="ru-RU" sz="1800" dirty="0" smtClean="0"/>
              <a:t>брака</a:t>
            </a:r>
            <a:r>
              <a:rPr lang="ru-RU" sz="1800" dirty="0"/>
              <a:t>", </a:t>
            </a:r>
            <a:r>
              <a:rPr lang="ru-RU" sz="1800" dirty="0" err="1"/>
              <a:t>апоптоз</a:t>
            </a:r>
            <a:r>
              <a:rPr lang="ru-RU" sz="1800" dirty="0"/>
              <a:t> </a:t>
            </a:r>
            <a:r>
              <a:rPr lang="ru-RU" sz="1800" dirty="0" smtClean="0"/>
              <a:t>- самоубийство клетки. </a:t>
            </a:r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/>
              <a:t>Тонко настроенная Вселенная</a:t>
            </a:r>
            <a:r>
              <a:rPr lang="ru-RU" sz="1800" dirty="0"/>
              <a:t> с константами (более 20-ти кем-то настроенных параметров)</a:t>
            </a:r>
            <a:r>
              <a:rPr lang="en-US" sz="1800" dirty="0"/>
              <a:t>: </a:t>
            </a:r>
            <a:r>
              <a:rPr lang="ru-RU" sz="1800" dirty="0"/>
              <a:t>н</a:t>
            </a:r>
            <a:r>
              <a:rPr lang="en-US" sz="1800" dirty="0"/>
              <a:t>-</a:t>
            </a:r>
            <a:r>
              <a:rPr lang="ru-RU" sz="1800" dirty="0"/>
              <a:t>р, скорость света, гравитационная постоянная, постоянная Планка, масса протона, электрона, элементарный заряд и др</a:t>
            </a:r>
            <a:r>
              <a:rPr lang="ru-RU" sz="1800" dirty="0" smtClean="0"/>
              <a:t>.</a:t>
            </a:r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 smtClean="0"/>
              <a:t>Земля для жизни </a:t>
            </a:r>
            <a:r>
              <a:rPr lang="ru-RU" sz="1800" dirty="0"/>
              <a:t>(антропный принцип) температура, состав воздуха, расстояние от Солнца, планеты-щиты</a:t>
            </a:r>
            <a:r>
              <a:rPr lang="ru-RU" sz="1800" dirty="0" smtClean="0"/>
              <a:t>, магнитное поле, давление </a:t>
            </a:r>
            <a:r>
              <a:rPr lang="ru-RU" sz="1800" dirty="0"/>
              <a:t>и т.д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>
              <a:lnSpc>
                <a:spcPts val="1600"/>
              </a:lnSpc>
              <a:spcBef>
                <a:spcPts val="500"/>
              </a:spcBef>
              <a:buNone/>
            </a:pPr>
            <a:r>
              <a:rPr lang="ru-RU" sz="1800" b="1" dirty="0" smtClean="0"/>
              <a:t>Экологи</a:t>
            </a:r>
            <a:r>
              <a:rPr lang="ru-RU" sz="1800" dirty="0" smtClean="0"/>
              <a:t> утверждают, что </a:t>
            </a:r>
            <a:r>
              <a:rPr lang="ru-RU" sz="1800" dirty="0"/>
              <a:t>в одиночку ни один организм существовать не может, то есть сразу же должна была появиться вся </a:t>
            </a:r>
            <a:r>
              <a:rPr lang="ru-RU" sz="1800" dirty="0" smtClean="0"/>
              <a:t>экосистема. И мн. др.</a:t>
            </a:r>
            <a:endParaRPr lang="ru-RU" sz="1800" dirty="0"/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AEC3691F-D0FA-9EB1-F6E8-F08238A4B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3" y="2079283"/>
            <a:ext cx="3222586" cy="431596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9532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CF524301-0F29-8713-43B3-29D2BC0D466D}"/>
              </a:ext>
            </a:extLst>
          </p:cNvPr>
          <p:cNvSpPr txBox="1">
            <a:spLocks/>
          </p:cNvSpPr>
          <p:nvPr/>
        </p:nvSpPr>
        <p:spPr>
          <a:xfrm>
            <a:off x="3166707" y="489200"/>
            <a:ext cx="5522258" cy="1150267"/>
          </a:xfrm>
          <a:prstGeom prst="rect">
            <a:avLst/>
          </a:prstGeom>
          <a:effectLst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СПАСИБО</a:t>
            </a:r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B9D6F153-234F-17BA-0F09-95BD5CC37120}"/>
              </a:ext>
            </a:extLst>
          </p:cNvPr>
          <p:cNvSpPr txBox="1">
            <a:spLocks/>
          </p:cNvSpPr>
          <p:nvPr/>
        </p:nvSpPr>
        <p:spPr>
          <a:xfrm>
            <a:off x="2629521" y="5636404"/>
            <a:ext cx="6975002" cy="43829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VK: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https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://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vk.com/klub_vera_i_nauka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Презентацию подготовил Татаркин В.И., автор книги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Творение или эволюция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Сколько лет Земле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?”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3" y="1535870"/>
            <a:ext cx="10058400" cy="402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4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3809</Words>
  <Application>Microsoft Office PowerPoint</Application>
  <PresentationFormat>Широкоэкранный</PresentationFormat>
  <Paragraphs>150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ПЕРЕХОДНЫЕ ФОРМЫ</vt:lpstr>
      <vt:lpstr>Что считать переходной формой? </vt:lpstr>
      <vt:lpstr>“Эволюция” морских ежей</vt:lpstr>
      <vt:lpstr>МИКРОэволюция и МАКРОэволюция</vt:lpstr>
      <vt:lpstr>Принцип фальцифицируемости</vt:lpstr>
      <vt:lpstr>Теории Градуализма и Пунктуализма</vt:lpstr>
      <vt:lpstr>Скачкообразная эволюция</vt:lpstr>
      <vt:lpstr>Миграция глаза камбалы</vt:lpstr>
      <vt:lpstr>Проблема направленной мутации</vt:lpstr>
      <vt:lpstr>Вероятность направленных мутаций</vt:lpstr>
      <vt:lpstr>Динозавры –&gt; птицы</vt:lpstr>
      <vt:lpstr>Эволюция птиц в палеонтологии</vt:lpstr>
      <vt:lpstr>Рыбы –&gt; четвероногие</vt:lpstr>
      <vt:lpstr>Различия рыб и четвероногих</vt:lpstr>
      <vt:lpstr>Эволюция млекопитающих в палеонтологии</vt:lpstr>
      <vt:lpstr>Эволюция млекопитающих в палеонтологии</vt:lpstr>
      <vt:lpstr>Наземные –&gt; китообразные</vt:lpstr>
      <vt:lpstr>Эволюция китообразных в палеонтологии</vt:lpstr>
      <vt:lpstr>Неупрощаемая сложность</vt:lpstr>
      <vt:lpstr>Кембрийский взрыв</vt:lpstr>
      <vt:lpstr>Естественный отбор</vt:lpstr>
      <vt:lpstr>Совокупность аргументов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Американский флаг, шаблон презентации с сайта presentation-creation.ru</dc:title>
  <dc:creator>User Obstinate</dc:creator>
  <cp:lastModifiedBy>Валерий</cp:lastModifiedBy>
  <cp:revision>372</cp:revision>
  <dcterms:created xsi:type="dcterms:W3CDTF">2023-08-23T11:31:43Z</dcterms:created>
  <dcterms:modified xsi:type="dcterms:W3CDTF">2026-07-19T12:37:21Z</dcterms:modified>
</cp:coreProperties>
</file>