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8" r:id="rId4"/>
    <p:sldId id="269" r:id="rId5"/>
    <p:sldId id="271" r:id="rId6"/>
    <p:sldId id="267" r:id="rId7"/>
    <p:sldId id="272" r:id="rId8"/>
    <p:sldId id="273" r:id="rId9"/>
    <p:sldId id="274" r:id="rId10"/>
    <p:sldId id="275" r:id="rId11"/>
    <p:sldId id="276" r:id="rId12"/>
    <p:sldId id="277" r:id="rId13"/>
    <p:sldId id="279" r:id="rId14"/>
    <p:sldId id="280" r:id="rId15"/>
    <p:sldId id="278" r:id="rId16"/>
    <p:sldId id="257" r:id="rId17"/>
    <p:sldId id="28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7FF"/>
    <a:srgbClr val="AA89B8"/>
    <a:srgbClr val="6983BE"/>
    <a:srgbClr val="B3D5DF"/>
    <a:srgbClr val="4A4B45"/>
    <a:srgbClr val="FF7570"/>
    <a:srgbClr val="394ACE"/>
    <a:srgbClr val="3948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38" y="6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3267-1025-8F97-84C7-6D6F1B26E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74" y="4012215"/>
            <a:ext cx="12024852" cy="1250731"/>
          </a:xfrm>
        </p:spPr>
        <p:txBody>
          <a:bodyPr anchor="ctr"/>
          <a:lstStyle>
            <a:lvl1pPr algn="ctr">
              <a:defRPr sz="6000" b="1">
                <a:solidFill>
                  <a:srgbClr val="4A4B4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66868-B6E3-0C7F-2F98-44ABA83AC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8A31D-2EA7-2D07-4E55-942D8EA0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91F7A-BA25-9C40-5147-632CDA97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8E0460-AF34-408A-AC8E-8C5D5FCD5C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71" y="633237"/>
            <a:ext cx="7307974" cy="3097945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979A5B-E094-473A-BEA9-7CE039310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7971" y="5399471"/>
            <a:ext cx="7577958" cy="1458529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4A4B4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74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90B68-8F96-411F-AAE8-9EEC655B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570933" cy="1325563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2A2F1-E7B1-7893-5A19-AD14132A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1768"/>
            <a:ext cx="10328788" cy="441678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DC211-E2B1-0E8A-9CDA-F7BF249D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A4B45"/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03.05.2026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AE10-595B-BA4F-757F-0D952E49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A4B45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ECD9-62AD-2ED3-0DE8-5C33549B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A4B45"/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BE0797-8440-3EB9-6A78-2DD2D09201B7}"/>
              </a:ext>
            </a:extLst>
          </p:cNvPr>
          <p:cNvCxnSpPr>
            <a:cxnSpLocks/>
          </p:cNvCxnSpPr>
          <p:nvPr userDrawn="1"/>
        </p:nvCxnSpPr>
        <p:spPr>
          <a:xfrm>
            <a:off x="2685647" y="1391703"/>
            <a:ext cx="5257800" cy="0"/>
          </a:xfrm>
          <a:prstGeom prst="line">
            <a:avLst/>
          </a:prstGeom>
          <a:ln w="31750">
            <a:solidFill>
              <a:srgbClr val="4A4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40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C622-07CE-1784-8746-BAEE04C6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0F502-C499-4611-3F82-6450B1736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7542D-213D-02E1-AF6C-9E29A8C0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7B38-E6A4-7E3C-B690-CBC6DD3B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6065C-AD2A-D8F0-1E2D-D2CD813C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2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2446-78F4-64D9-3BCE-B9B91273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A39EB-795F-5834-CDD8-29B155F00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D5F12-8ED9-32B4-BB3B-3E01DD801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E1BD5-5603-A051-14D1-A7C4B24EE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FE315-FA80-84A9-E1B9-8416AA27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26ED5-2606-B40D-F5E5-77149B7CE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1981-2075-0694-7437-B911A70A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CD91A-0078-E00B-DD0A-4AC86EE9F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6177F6-3FB6-7F47-4026-151E329E5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AFA44-ED3A-4C88-36DE-546D666C8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EF0E0-4204-8A2D-788E-8A68A484D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F9F21-2C53-54FC-954A-28888E028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F40D8F-3FF1-B013-9E23-0F5CCA6B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B5BFD-34E4-920A-D0E3-75F10FB14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0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EDA88-B122-214E-B5E0-E3180B2C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150FF-7599-CC84-9385-2CE33961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BD902-BE9F-D468-C220-5A6EE243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1DB4D-98BF-AEC3-954C-FFA43138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7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5A582-B8F3-D896-3894-4126EE55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BD34A-A509-1A8E-7751-54B78A86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B74E2-6255-3BF7-E53A-CF19F0BB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20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64AF3-E71C-F0BC-1964-F4E4F97F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B0028-AA70-4D34-B623-DCA42E476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5CAC5-73A4-6A14-2862-26B2F34F2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9F47A-338A-F9B4-C5BC-E36C58807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6B6B3-E169-2693-1A50-7F8EF0E8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5CC7-2DD3-61E1-014C-07FA38105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3ECE-CB5B-3F96-328B-747AA9D51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E46DD8-16C2-0AB0-7CDB-92680FFCF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036F4-98F8-A308-233D-A211459D9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9AFC1-D75B-EA63-8936-6E709A93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98E78-E48C-49E2-1978-305BC5E97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84CEC-2C05-0F62-428F-0939AE6F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0B172-37AB-9C92-E2CC-164192D1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9AD25-74B4-0B23-D1B7-4CBC09AF6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BB94A-F3EB-BFBF-0786-30CF40209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AD872-9F34-8E29-3901-E7F41D582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252B0-F413-AEE1-65A4-72BC80A5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5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364E3-DEFE-384E-874E-CFE6BAB5B2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3B02D-7CF6-A0EA-23CD-25518099C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58812-845A-DBCA-0E6E-58A42D9F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A56FF-DD40-2CB9-0030-B9FBA70F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D17E0-69B1-A6AD-2312-C86F36570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9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35E0D-0038-412F-7A8E-40CEC637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ABF78-79CA-46B4-C1B2-3891D2DC1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C76DF-8B83-4025-02A8-3BE948E65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8AF8-FDE2-410C-8D85-3FB48DA88970}" type="datetimeFigureOut">
              <a:rPr lang="ru-RU" smtClean="0"/>
              <a:t>03.05.2026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5384C-6B6C-EDC3-46C0-9BFB44D79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CD001-6171-B71F-A678-1D1A06DAF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3"/>
            <a:extLst>
              <a:ext uri="{FF2B5EF4-FFF2-40B4-BE49-F238E27FC236}">
                <a16:creationId xmlns:a16="http://schemas.microsoft.com/office/drawing/2014/main" id="{897A19B5-97F5-4E9A-1613-D5654B987D4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9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vk.com/klub_vera_i_nauk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AACC2-987C-EC31-7079-F1BA920324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АБИОГЕНЕЗ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B2784D8-D65F-402D-BF58-DB05286973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 smtClean="0"/>
              <a:t>Случайное возникновение жизни</a:t>
            </a:r>
            <a:endParaRPr lang="en-US" sz="3200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29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Клетка</a:t>
            </a: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560" y="1518785"/>
            <a:ext cx="7607504" cy="50716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7931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 ДНК </a:t>
            </a:r>
            <a:r>
              <a:rPr lang="en-US" sz="2400" dirty="0" smtClean="0"/>
              <a:t>(</a:t>
            </a:r>
            <a:r>
              <a:rPr lang="ru-RU" sz="2400" dirty="0"/>
              <a:t>Дезоксирибонуклеиновая кислота</a:t>
            </a:r>
            <a:r>
              <a:rPr lang="en-US" sz="2400" dirty="0" smtClean="0"/>
              <a:t>)</a:t>
            </a:r>
            <a:endParaRPr lang="ru-RU" sz="20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184" y="1699430"/>
            <a:ext cx="8716976" cy="47547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1239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Аминокислоты -</a:t>
            </a:r>
            <a:r>
              <a:rPr lang="en-US" dirty="0" smtClean="0"/>
              <a:t>&gt; </a:t>
            </a:r>
            <a:r>
              <a:rPr lang="ru-RU" dirty="0" smtClean="0"/>
              <a:t>Белок</a:t>
            </a:r>
            <a:r>
              <a:rPr lang="en-US" dirty="0" smtClean="0"/>
              <a:t> </a:t>
            </a:r>
            <a:r>
              <a:rPr lang="en-US" sz="2000" dirty="0" smtClean="0"/>
              <a:t>(</a:t>
            </a:r>
            <a:r>
              <a:rPr lang="ru-RU" sz="2000" dirty="0" smtClean="0"/>
              <a:t>на рис</a:t>
            </a:r>
            <a:r>
              <a:rPr lang="en-US" sz="2000" dirty="0" smtClean="0"/>
              <a:t>. </a:t>
            </a:r>
            <a:r>
              <a:rPr lang="ru-RU" sz="2000" dirty="0"/>
              <a:t>коллаген </a:t>
            </a:r>
            <a:r>
              <a:rPr lang="en-US" sz="2000" dirty="0" smtClean="0"/>
              <a:t>)</a:t>
            </a:r>
            <a:endParaRPr lang="ru-RU" sz="20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152" y="1518785"/>
            <a:ext cx="7482320" cy="50716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891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Аминокислоты вне клетки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 smtClean="0"/>
              <a:t>На рисунке 4 распространенные аминокислоты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2097025"/>
            <a:ext cx="6120588" cy="37917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Свободные аминокислоты в природе Земли отдельно от живых клеток </a:t>
            </a:r>
            <a:r>
              <a:rPr lang="ru-RU" b="1" dirty="0">
                <a:solidFill>
                  <a:srgbClr val="FF0000"/>
                </a:solidFill>
              </a:rPr>
              <a:t>не </a:t>
            </a:r>
            <a:r>
              <a:rPr lang="ru-RU" b="1" dirty="0" smtClean="0">
                <a:solidFill>
                  <a:srgbClr val="FF0000"/>
                </a:solidFill>
              </a:rPr>
              <a:t>встречаются!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Аминокислоты создают только опытным путем в лаборатории (н-р опыт Миллера)</a:t>
            </a:r>
            <a:r>
              <a:rPr lang="en-US" dirty="0" smtClean="0"/>
              <a:t>. 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При этом, в опытах есть проблема среды и ориентации (получаются лево- и правозакрученные аминокислоты) </a:t>
            </a:r>
          </a:p>
          <a:p>
            <a:pPr marL="0" indent="0">
              <a:buNone/>
            </a:pPr>
            <a:r>
              <a:rPr lang="ru-RU" dirty="0" smtClean="0"/>
              <a:t>Если свободных аминокислот </a:t>
            </a:r>
            <a:r>
              <a:rPr lang="ru-RU" dirty="0"/>
              <a:t>нет сегодня, то откуда они взялись </a:t>
            </a:r>
            <a:r>
              <a:rPr lang="ru-RU" dirty="0" smtClean="0"/>
              <a:t>на ранней Земле для абиогенеза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45" y="1926337"/>
            <a:ext cx="4426776" cy="37912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625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Белки вне клетки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 smtClean="0"/>
              <a:t>На рисунке белок Гемоглобин, состоящий из 574 аминокислот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2097025"/>
            <a:ext cx="6120588" cy="379171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природе </a:t>
            </a:r>
            <a:r>
              <a:rPr lang="ru-RU" b="1" dirty="0">
                <a:solidFill>
                  <a:srgbClr val="FF0000"/>
                </a:solidFill>
              </a:rPr>
              <a:t>не </a:t>
            </a:r>
            <a:r>
              <a:rPr lang="ru-RU" b="1" dirty="0" smtClean="0">
                <a:solidFill>
                  <a:srgbClr val="FF0000"/>
                </a:solidFill>
              </a:rPr>
              <a:t>существует </a:t>
            </a:r>
            <a:r>
              <a:rPr lang="ru-RU" dirty="0" smtClean="0"/>
              <a:t>белков</a:t>
            </a:r>
            <a:r>
              <a:rPr lang="ru-RU" dirty="0"/>
              <a:t>, которые собрались бы сами собой, случайно, из аминокислот вне клетки</a:t>
            </a:r>
            <a:r>
              <a:rPr lang="en-US" dirty="0" smtClean="0"/>
              <a:t>.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Все </a:t>
            </a:r>
            <a:r>
              <a:rPr lang="ru-RU" dirty="0" smtClean="0"/>
              <a:t>белки </a:t>
            </a:r>
            <a:r>
              <a:rPr lang="ru-RU" dirty="0"/>
              <a:t>на Земле </a:t>
            </a:r>
            <a:r>
              <a:rPr lang="ru-RU" dirty="0" smtClean="0"/>
              <a:t>- </a:t>
            </a:r>
            <a:r>
              <a:rPr lang="ru-RU" dirty="0"/>
              <a:t>это продукты жизнедеятельности существующих или существовавших </a:t>
            </a:r>
            <a:r>
              <a:rPr lang="ru-RU" dirty="0" smtClean="0"/>
              <a:t>когда-то </a:t>
            </a:r>
            <a:r>
              <a:rPr lang="ru-RU" dirty="0"/>
              <a:t>живых </a:t>
            </a:r>
            <a:r>
              <a:rPr lang="ru-RU" dirty="0" smtClean="0"/>
              <a:t>клеток.</a:t>
            </a:r>
          </a:p>
          <a:p>
            <a:pPr marL="0" indent="0">
              <a:buNone/>
            </a:pPr>
            <a:r>
              <a:rPr lang="ru-RU" dirty="0"/>
              <a:t>Даже в </a:t>
            </a:r>
            <a:r>
              <a:rPr lang="ru-RU" dirty="0" smtClean="0"/>
              <a:t>лаборатории, моделируя абиогенез, смогли собрать лишь коротенькие белки.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Если свободных белков </a:t>
            </a:r>
            <a:r>
              <a:rPr lang="ru-RU" dirty="0"/>
              <a:t>нет сегодня, то откуда они взялись </a:t>
            </a:r>
            <a:r>
              <a:rPr lang="ru-RU" dirty="0" smtClean="0"/>
              <a:t>раньше</a:t>
            </a:r>
            <a:r>
              <a:rPr lang="en-US" dirty="0" smtClean="0"/>
              <a:t> </a:t>
            </a:r>
            <a:r>
              <a:rPr lang="ru-RU" dirty="0" smtClean="0"/>
              <a:t>для </a:t>
            </a:r>
            <a:r>
              <a:rPr lang="ru-RU" dirty="0"/>
              <a:t>а</a:t>
            </a:r>
            <a:r>
              <a:rPr lang="ru-RU" dirty="0" smtClean="0"/>
              <a:t>биогенеза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57" y="1926337"/>
            <a:ext cx="4022551" cy="37912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2446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ДНК и РНК вне клетки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/>
              <a:t>На </a:t>
            </a:r>
            <a:r>
              <a:rPr lang="ru-RU" sz="1800" dirty="0" smtClean="0"/>
              <a:t>рисунке структурно ДНК слева, РНК справа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2097025"/>
            <a:ext cx="6120588" cy="37917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В природе </a:t>
            </a:r>
            <a:r>
              <a:rPr lang="ru-RU" b="1" dirty="0">
                <a:solidFill>
                  <a:srgbClr val="FF0000"/>
                </a:solidFill>
              </a:rPr>
              <a:t>не встречаются </a:t>
            </a:r>
            <a:r>
              <a:rPr lang="ru-RU" dirty="0"/>
              <a:t>ДНК и РНК, которые собрались бы сами собой из азотистых оснований</a:t>
            </a:r>
            <a:r>
              <a:rPr lang="en-US" dirty="0" smtClean="0"/>
              <a:t>.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Все известные на Земле ДНК и РНК являются продуктом жизнедеятельности существующих или существовавших ранее организмов.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Даже в </a:t>
            </a:r>
            <a:r>
              <a:rPr lang="ru-RU" dirty="0" smtClean="0"/>
              <a:t>лаборатории, моделируя случайное соединение азотистых оснований, ученые смогли собрать лишь коротенькие цепочки </a:t>
            </a:r>
            <a:r>
              <a:rPr lang="ru-RU" dirty="0"/>
              <a:t>100-300 нуклеотидов. </a:t>
            </a:r>
            <a:r>
              <a:rPr lang="ru-RU" dirty="0" smtClean="0"/>
              <a:t>Они были похожи </a:t>
            </a:r>
            <a:r>
              <a:rPr lang="ru-RU" dirty="0"/>
              <a:t>на РНК, но </a:t>
            </a:r>
            <a:r>
              <a:rPr lang="ru-RU" dirty="0" smtClean="0"/>
              <a:t>не </a:t>
            </a:r>
            <a:r>
              <a:rPr lang="ru-RU" dirty="0"/>
              <a:t>были способны к </a:t>
            </a:r>
            <a:r>
              <a:rPr lang="ru-RU" dirty="0" smtClean="0"/>
              <a:t>самокопированию.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Если свободных ДНК </a:t>
            </a:r>
            <a:r>
              <a:rPr lang="en-US" dirty="0" smtClean="0"/>
              <a:t>/ </a:t>
            </a:r>
            <a:r>
              <a:rPr lang="ru-RU" dirty="0" smtClean="0"/>
              <a:t>РНК </a:t>
            </a:r>
            <a:r>
              <a:rPr lang="ru-RU" dirty="0"/>
              <a:t>нет сегодня, то откуда они взялись </a:t>
            </a:r>
            <a:r>
              <a:rPr lang="ru-RU" dirty="0" smtClean="0"/>
              <a:t>на ранней Земле</a:t>
            </a:r>
            <a:r>
              <a:rPr lang="en-US" dirty="0" smtClean="0"/>
              <a:t> </a:t>
            </a:r>
            <a:r>
              <a:rPr lang="ru-RU" dirty="0" smtClean="0"/>
              <a:t>для абиогенеза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87" y="1926337"/>
            <a:ext cx="3791290" cy="37912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9771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Проблемы Абиогенеза на Земле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7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2097025"/>
            <a:ext cx="6120588" cy="37917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Может раньше на Земле были лучше условия</a:t>
            </a:r>
            <a:r>
              <a:rPr lang="en-US" b="1" dirty="0" smtClean="0">
                <a:solidFill>
                  <a:srgbClr val="FF0000"/>
                </a:solidFill>
              </a:rPr>
              <a:t>?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 smtClean="0"/>
              <a:t>Может </a:t>
            </a:r>
            <a:r>
              <a:rPr lang="ru-RU" dirty="0"/>
              <a:t>на старой Земле аминокислоты могли сами создаться</a:t>
            </a:r>
            <a:r>
              <a:rPr lang="en-US" dirty="0" smtClean="0"/>
              <a:t> </a:t>
            </a:r>
            <a:r>
              <a:rPr lang="ru-RU" dirty="0" smtClean="0"/>
              <a:t>из </a:t>
            </a:r>
            <a:r>
              <a:rPr lang="en-US" dirty="0" smtClean="0"/>
              <a:t>C</a:t>
            </a:r>
            <a:r>
              <a:rPr lang="ru-RU" dirty="0"/>
              <a:t> </a:t>
            </a:r>
            <a:r>
              <a:rPr lang="ru-RU" dirty="0" smtClean="0"/>
              <a:t>(углерода</a:t>
            </a:r>
            <a:r>
              <a:rPr lang="ru-RU" dirty="0"/>
              <a:t>)</a:t>
            </a:r>
            <a:r>
              <a:rPr lang="en-US" dirty="0" smtClean="0"/>
              <a:t>, H</a:t>
            </a:r>
            <a:r>
              <a:rPr lang="ru-RU" dirty="0"/>
              <a:t> </a:t>
            </a:r>
            <a:r>
              <a:rPr lang="ru-RU" dirty="0" smtClean="0"/>
              <a:t>(водорода)</a:t>
            </a:r>
            <a:r>
              <a:rPr lang="en-US" dirty="0" smtClean="0"/>
              <a:t>, O</a:t>
            </a:r>
            <a:r>
              <a:rPr lang="ru-RU" dirty="0"/>
              <a:t> </a:t>
            </a:r>
            <a:r>
              <a:rPr lang="ru-RU" dirty="0" smtClean="0"/>
              <a:t>(кислорода)</a:t>
            </a:r>
            <a:r>
              <a:rPr lang="en-US" dirty="0" smtClean="0"/>
              <a:t>, N</a:t>
            </a:r>
            <a:r>
              <a:rPr lang="ru-RU" dirty="0"/>
              <a:t> (</a:t>
            </a:r>
            <a:r>
              <a:rPr lang="ru-RU" dirty="0" smtClean="0"/>
              <a:t>азота)</a:t>
            </a:r>
            <a:r>
              <a:rPr lang="en-US" dirty="0" smtClean="0"/>
              <a:t>? </a:t>
            </a:r>
            <a:r>
              <a:rPr lang="ru-RU" dirty="0"/>
              <a:t>Затем из них </a:t>
            </a:r>
            <a:r>
              <a:rPr lang="ru-RU" dirty="0" smtClean="0"/>
              <a:t>могли собраться случайно белки</a:t>
            </a:r>
            <a:r>
              <a:rPr lang="en-US" dirty="0" smtClean="0"/>
              <a:t>?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Может из </a:t>
            </a:r>
            <a:r>
              <a:rPr lang="ru-RU" dirty="0"/>
              <a:t>азотистых оснований </a:t>
            </a:r>
            <a:r>
              <a:rPr lang="ru-RU" dirty="0" err="1"/>
              <a:t>Аденин</a:t>
            </a:r>
            <a:r>
              <a:rPr lang="ru-RU" dirty="0"/>
              <a:t> (А), Гуанин (G), </a:t>
            </a:r>
            <a:r>
              <a:rPr lang="ru-RU" dirty="0" err="1"/>
              <a:t>Цитозин</a:t>
            </a:r>
            <a:r>
              <a:rPr lang="ru-RU" dirty="0"/>
              <a:t> (©) и Тимин (Т), </a:t>
            </a:r>
            <a:r>
              <a:rPr lang="ru-RU" dirty="0" err="1"/>
              <a:t>Урацил</a:t>
            </a:r>
            <a:r>
              <a:rPr lang="ru-RU" dirty="0"/>
              <a:t> (U) сами создались </a:t>
            </a:r>
            <a:r>
              <a:rPr lang="ru-RU" dirty="0" smtClean="0"/>
              <a:t>РНК и ДНК</a:t>
            </a:r>
            <a:r>
              <a:rPr lang="en-US" dirty="0" smtClean="0"/>
              <a:t>?</a:t>
            </a:r>
            <a:r>
              <a:rPr lang="ru-RU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алее они вместе образовали </a:t>
            </a:r>
            <a:r>
              <a:rPr lang="ru-RU" dirty="0"/>
              <a:t>клетку и </a:t>
            </a:r>
            <a:r>
              <a:rPr lang="ru-RU" dirty="0" smtClean="0"/>
              <a:t>запустили эволюцию</a:t>
            </a:r>
            <a:r>
              <a:rPr lang="en-US" dirty="0" smtClean="0"/>
              <a:t>?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Нет! </a:t>
            </a:r>
          </a:p>
          <a:p>
            <a:pPr marL="0" indent="0">
              <a:buNone/>
            </a:pPr>
            <a:r>
              <a:rPr lang="ru-RU" dirty="0"/>
              <a:t>Есть масса непреодолимых проблем на пути </a:t>
            </a:r>
            <a:r>
              <a:rPr lang="ru-RU" dirty="0" smtClean="0"/>
              <a:t>возникновения на ранней Земле жизни </a:t>
            </a:r>
            <a:r>
              <a:rPr lang="ru-RU" dirty="0"/>
              <a:t>случайным образом!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33" y="2097025"/>
            <a:ext cx="4560699" cy="364162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43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ВОДА (гидролиз)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8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2017986"/>
            <a:ext cx="6120588" cy="414654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Вода быстро разрушает </a:t>
            </a:r>
            <a:r>
              <a:rPr lang="ru-RU" b="1" dirty="0" smtClean="0">
                <a:solidFill>
                  <a:srgbClr val="FF0000"/>
                </a:solidFill>
              </a:rPr>
              <a:t>органику!</a:t>
            </a:r>
          </a:p>
          <a:p>
            <a:pPr marL="0" indent="0">
              <a:buNone/>
            </a:pPr>
            <a:r>
              <a:rPr lang="ru-RU" dirty="0"/>
              <a:t>ДНК и РНК в воде распадаются, особенно при нагреве и в</a:t>
            </a:r>
            <a:r>
              <a:rPr lang="en-US" dirty="0"/>
              <a:t> </a:t>
            </a:r>
            <a:r>
              <a:rPr lang="ru-RU" dirty="0"/>
              <a:t>кислотной</a:t>
            </a:r>
            <a:r>
              <a:rPr lang="en-US" dirty="0"/>
              <a:t>/</a:t>
            </a:r>
            <a:r>
              <a:rPr lang="ru-RU" dirty="0"/>
              <a:t>щелочной</a:t>
            </a:r>
            <a:r>
              <a:rPr lang="en-US" dirty="0"/>
              <a:t> </a:t>
            </a:r>
            <a:r>
              <a:rPr lang="ru-RU" dirty="0"/>
              <a:t>среде</a:t>
            </a:r>
          </a:p>
          <a:p>
            <a:pPr marL="0" indent="0">
              <a:buNone/>
            </a:pPr>
            <a:r>
              <a:rPr lang="ru-RU" dirty="0" smtClean="0"/>
              <a:t>Белки в </a:t>
            </a:r>
            <a:r>
              <a:rPr lang="ru-RU" dirty="0"/>
              <a:t>воде </a:t>
            </a:r>
            <a:r>
              <a:rPr lang="ru-RU" dirty="0" smtClean="0"/>
              <a:t>распадаются, особенно </a:t>
            </a:r>
            <a:r>
              <a:rPr lang="ru-RU" dirty="0"/>
              <a:t>при нагреве или в щелочной </a:t>
            </a:r>
            <a:r>
              <a:rPr lang="ru-RU" dirty="0" smtClean="0"/>
              <a:t>среде.</a:t>
            </a:r>
          </a:p>
          <a:p>
            <a:pPr marL="0" indent="0">
              <a:buNone/>
            </a:pPr>
            <a:r>
              <a:rPr lang="ru-RU" dirty="0" smtClean="0"/>
              <a:t>Таким образом, для сборки цепочек ДНК,РНК/белков из кирпичиков (нуклеотидов/аминокислот) </a:t>
            </a:r>
            <a:r>
              <a:rPr lang="ru-RU" b="1" dirty="0" smtClean="0">
                <a:solidFill>
                  <a:srgbClr val="FF0000"/>
                </a:solidFill>
              </a:rPr>
              <a:t>вода - это враг!</a:t>
            </a:r>
            <a:r>
              <a:rPr lang="ru-RU" dirty="0" smtClean="0"/>
              <a:t> Поэтому, материалисты уже не утверждают, что жизнь зародилась в </a:t>
            </a:r>
            <a:r>
              <a:rPr lang="ru-RU" dirty="0"/>
              <a:t>первичном </a:t>
            </a:r>
            <a:r>
              <a:rPr lang="ru-RU" dirty="0" smtClean="0"/>
              <a:t>бульоне.</a:t>
            </a:r>
          </a:p>
          <a:p>
            <a:pPr marL="0" indent="0">
              <a:buNone/>
            </a:pPr>
            <a:r>
              <a:rPr lang="ru-RU" dirty="0"/>
              <a:t>В современных клетках есть специальные </a:t>
            </a:r>
            <a:r>
              <a:rPr lang="ru-RU" dirty="0" smtClean="0"/>
              <a:t>ферменты, </a:t>
            </a:r>
            <a:r>
              <a:rPr lang="ru-RU" dirty="0"/>
              <a:t>защищающие от </a:t>
            </a:r>
            <a:r>
              <a:rPr lang="ru-RU" dirty="0" smtClean="0"/>
              <a:t>гидролиза.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10" y="1928864"/>
            <a:ext cx="4235669" cy="42356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0224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81243" cy="1325563"/>
          </a:xfrm>
        </p:spPr>
        <p:txBody>
          <a:bodyPr/>
          <a:lstStyle/>
          <a:p>
            <a:r>
              <a:rPr lang="ru-RU" dirty="0" smtClean="0"/>
              <a:t>КИСЛОРОД (окисление)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9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2091556"/>
            <a:ext cx="6120588" cy="41465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Кислород - агрессивный разрушитель!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Кислород посредством окисления разрушает органику - ДНК, </a:t>
            </a:r>
            <a:r>
              <a:rPr lang="ru-RU" dirty="0" smtClean="0"/>
              <a:t>белки </a:t>
            </a:r>
            <a:r>
              <a:rPr lang="ru-RU" dirty="0"/>
              <a:t>и </a:t>
            </a:r>
            <a:r>
              <a:rPr lang="ru-RU" dirty="0" smtClean="0"/>
              <a:t>мембраны клетки.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То есть </a:t>
            </a:r>
            <a:r>
              <a:rPr lang="ru-RU" dirty="0" err="1" smtClean="0"/>
              <a:t>биомолекулы</a:t>
            </a:r>
            <a:r>
              <a:rPr lang="ru-RU" dirty="0" smtClean="0"/>
              <a:t> </a:t>
            </a:r>
            <a:r>
              <a:rPr lang="ru-RU" dirty="0"/>
              <a:t>ДНК, РНК и белки не могли возникнуть </a:t>
            </a:r>
            <a:r>
              <a:rPr lang="ru-RU" dirty="0" smtClean="0"/>
              <a:t>на Земле в </a:t>
            </a:r>
            <a:r>
              <a:rPr lang="ru-RU" dirty="0"/>
              <a:t>присутствии </a:t>
            </a:r>
            <a:r>
              <a:rPr lang="ru-RU" dirty="0" smtClean="0"/>
              <a:t>свободного кислорода.</a:t>
            </a:r>
          </a:p>
          <a:p>
            <a:pPr marL="0" indent="0">
              <a:buNone/>
            </a:pPr>
            <a:r>
              <a:rPr lang="ru-RU" dirty="0" smtClean="0"/>
              <a:t>Именно поэтому, материалисты считают, что ранняя Земля была бескислородной.</a:t>
            </a:r>
          </a:p>
          <a:p>
            <a:pPr marL="0" indent="0">
              <a:buNone/>
            </a:pPr>
            <a:r>
              <a:rPr lang="ru-RU" dirty="0" smtClean="0"/>
              <a:t>Есть </a:t>
            </a:r>
            <a:r>
              <a:rPr lang="ru-RU" dirty="0"/>
              <a:t>модель, что пока не было озонового </a:t>
            </a:r>
            <a:r>
              <a:rPr lang="ru-RU" dirty="0" smtClean="0"/>
              <a:t>слоя, </a:t>
            </a:r>
            <a:r>
              <a:rPr lang="ru-RU" dirty="0" err="1" smtClean="0"/>
              <a:t>цианобактерии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smtClean="0"/>
              <a:t>океане производили кислород. А </a:t>
            </a:r>
            <a:r>
              <a:rPr lang="ru-RU" dirty="0"/>
              <a:t>после </a:t>
            </a:r>
            <a:r>
              <a:rPr lang="ru-RU" dirty="0" smtClean="0"/>
              <a:t>возникновения, благодаря </a:t>
            </a:r>
            <a:r>
              <a:rPr lang="ru-RU" dirty="0" err="1" smtClean="0"/>
              <a:t>цианобактериям</a:t>
            </a:r>
            <a:r>
              <a:rPr lang="ru-RU" dirty="0" smtClean="0"/>
              <a:t>, </a:t>
            </a:r>
            <a:r>
              <a:rPr lang="ru-RU" dirty="0"/>
              <a:t>озонового </a:t>
            </a:r>
            <a:r>
              <a:rPr lang="ru-RU" dirty="0" smtClean="0"/>
              <a:t>слоя, жизнь </a:t>
            </a:r>
            <a:r>
              <a:rPr lang="ru-RU" dirty="0"/>
              <a:t>начала </a:t>
            </a:r>
            <a:r>
              <a:rPr lang="ru-RU" dirty="0" smtClean="0"/>
              <a:t>выползать </a:t>
            </a:r>
            <a:r>
              <a:rPr lang="ru-RU" dirty="0"/>
              <a:t>из океана.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10" y="2058923"/>
            <a:ext cx="4235669" cy="397555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442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81243" cy="1325563"/>
          </a:xfrm>
        </p:spPr>
        <p:txBody>
          <a:bodyPr/>
          <a:lstStyle/>
          <a:p>
            <a:r>
              <a:rPr lang="ru-RU" dirty="0" smtClean="0"/>
              <a:t>УЛЬТРАФИОЛЕТ (УФ)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10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2" y="1985336"/>
            <a:ext cx="6635595" cy="43523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Ультрафиолет убивает </a:t>
            </a:r>
            <a:r>
              <a:rPr lang="ru-RU" b="1" dirty="0">
                <a:solidFill>
                  <a:srgbClr val="FF0000"/>
                </a:solidFill>
              </a:rPr>
              <a:t>органику</a:t>
            </a:r>
            <a:r>
              <a:rPr lang="ru-RU" b="1" dirty="0" smtClean="0">
                <a:solidFill>
                  <a:srgbClr val="FF0000"/>
                </a:solidFill>
              </a:rPr>
              <a:t>!</a:t>
            </a:r>
          </a:p>
          <a:p>
            <a:pPr marL="0" indent="0">
              <a:buNone/>
            </a:pPr>
            <a:r>
              <a:rPr lang="ru-RU" dirty="0"/>
              <a:t>УФ-лучи обладают энергией, достаточной для разрыва химических связей в </a:t>
            </a:r>
            <a:r>
              <a:rPr lang="ru-RU" dirty="0" smtClean="0"/>
              <a:t>органике. УФ излучение разрушает </a:t>
            </a:r>
            <a:r>
              <a:rPr lang="ru-RU" dirty="0"/>
              <a:t>оболочку клетки, РНК, ДНК и белки.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Вспомним, как дезинфицируется вода и помещения от микроорганизмов УФ лампами.</a:t>
            </a:r>
          </a:p>
          <a:p>
            <a:pPr marL="0" indent="0">
              <a:buNone/>
            </a:pPr>
            <a:r>
              <a:rPr lang="ru-RU" dirty="0"/>
              <a:t>Как возникла </a:t>
            </a:r>
            <a:r>
              <a:rPr lang="ru-RU" dirty="0" err="1"/>
              <a:t>протоклетка</a:t>
            </a:r>
            <a:r>
              <a:rPr lang="ru-RU" dirty="0"/>
              <a:t> на суше (в океане ведь не </a:t>
            </a:r>
            <a:r>
              <a:rPr lang="ru-RU" dirty="0" smtClean="0"/>
              <a:t>могла) </a:t>
            </a:r>
            <a:r>
              <a:rPr lang="ru-RU" dirty="0"/>
              <a:t>и как </a:t>
            </a:r>
            <a:r>
              <a:rPr lang="ru-RU" dirty="0" smtClean="0"/>
              <a:t>затем эволюционировала в </a:t>
            </a:r>
            <a:r>
              <a:rPr lang="ru-RU" dirty="0" err="1"/>
              <a:t>цианобактерию</a:t>
            </a:r>
            <a:r>
              <a:rPr lang="ru-RU" dirty="0"/>
              <a:t> в условиях </a:t>
            </a:r>
            <a:r>
              <a:rPr lang="ru-RU" dirty="0" smtClean="0"/>
              <a:t>губительного УФ излучения без </a:t>
            </a:r>
            <a:r>
              <a:rPr lang="ru-RU" dirty="0"/>
              <a:t>озонового </a:t>
            </a:r>
            <a:r>
              <a:rPr lang="ru-RU" dirty="0" smtClean="0"/>
              <a:t>слоя?</a:t>
            </a:r>
            <a:r>
              <a:rPr lang="en-US" dirty="0"/>
              <a:t> </a:t>
            </a:r>
            <a:r>
              <a:rPr lang="ru-RU" dirty="0" smtClean="0"/>
              <a:t>Кроме того, при </a:t>
            </a:r>
            <a:r>
              <a:rPr lang="ru-RU" dirty="0"/>
              <a:t>отсутствии озонового слоя Земли, космические </a:t>
            </a:r>
            <a:r>
              <a:rPr lang="ru-RU" dirty="0" smtClean="0"/>
              <a:t>лучи</a:t>
            </a:r>
            <a:r>
              <a:rPr lang="en-US" dirty="0" smtClean="0"/>
              <a:t> </a:t>
            </a:r>
            <a:r>
              <a:rPr lang="ru-RU" dirty="0" smtClean="0"/>
              <a:t>должны </a:t>
            </a:r>
            <a:r>
              <a:rPr lang="ru-RU" dirty="0"/>
              <a:t>были разрушать </a:t>
            </a:r>
            <a:r>
              <a:rPr lang="ru-RU" dirty="0" smtClean="0"/>
              <a:t>воду</a:t>
            </a:r>
            <a:r>
              <a:rPr lang="en-US" dirty="0" smtClean="0"/>
              <a:t> (</a:t>
            </a:r>
            <a:r>
              <a:rPr lang="ru-RU" dirty="0"/>
              <a:t>радиолиз воды</a:t>
            </a:r>
            <a:r>
              <a:rPr lang="en-US" dirty="0" smtClean="0"/>
              <a:t>)</a:t>
            </a:r>
            <a:r>
              <a:rPr lang="ru-RU" dirty="0" smtClean="0"/>
              <a:t> </a:t>
            </a:r>
            <a:r>
              <a:rPr lang="ru-RU" dirty="0"/>
              <a:t>с выделение свободного </a:t>
            </a:r>
            <a:r>
              <a:rPr lang="ru-RU" dirty="0" smtClean="0"/>
              <a:t>кислорода, который тоже активно разрушает органику! </a:t>
            </a:r>
          </a:p>
          <a:p>
            <a:pPr marL="0" indent="0">
              <a:buNone/>
            </a:pPr>
            <a:r>
              <a:rPr lang="ru-RU" dirty="0" err="1" smtClean="0"/>
              <a:t>Цианобактерии</a:t>
            </a:r>
            <a:r>
              <a:rPr lang="ru-RU" dirty="0" smtClean="0"/>
              <a:t> - это уже сложнейшие организмы</a:t>
            </a:r>
            <a:r>
              <a:rPr lang="en-US" dirty="0" smtClean="0"/>
              <a:t>: </a:t>
            </a:r>
            <a:r>
              <a:rPr lang="ru-RU" dirty="0" smtClean="0"/>
              <a:t>более 1 000 видов белков, длина ДНК более 2 000 000 нуклеотидов, рибосомы, структуры для фотосинтеза, сложная многоуровневая мембрана и др.</a:t>
            </a: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8" y="1974842"/>
            <a:ext cx="4200203" cy="420020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6386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81243" cy="1325563"/>
          </a:xfrm>
        </p:spPr>
        <p:txBody>
          <a:bodyPr/>
          <a:lstStyle/>
          <a:p>
            <a:r>
              <a:rPr lang="ru-RU" dirty="0"/>
              <a:t>Концентрация</a:t>
            </a:r>
            <a:r>
              <a:rPr lang="ru-RU" dirty="0" smtClean="0"/>
              <a:t> (накопление)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2017986"/>
            <a:ext cx="6120588" cy="414654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Концентрация - накопление </a:t>
            </a:r>
            <a:r>
              <a:rPr lang="en-US" b="1" dirty="0" smtClean="0">
                <a:solidFill>
                  <a:srgbClr val="FF0000"/>
                </a:solidFill>
              </a:rPr>
              <a:t>“</a:t>
            </a:r>
            <a:r>
              <a:rPr lang="ru-RU" b="1" dirty="0" smtClean="0">
                <a:solidFill>
                  <a:srgbClr val="FF0000"/>
                </a:solidFill>
              </a:rPr>
              <a:t>кирпичиков</a:t>
            </a:r>
            <a:r>
              <a:rPr lang="en-US" b="1" dirty="0" smtClean="0">
                <a:solidFill>
                  <a:srgbClr val="FF0000"/>
                </a:solidFill>
              </a:rPr>
              <a:t>” </a:t>
            </a:r>
            <a:r>
              <a:rPr lang="ru-RU" b="1" dirty="0" smtClean="0">
                <a:solidFill>
                  <a:srgbClr val="FF0000"/>
                </a:solidFill>
              </a:rPr>
              <a:t>невозможно!</a:t>
            </a:r>
          </a:p>
          <a:p>
            <a:pPr marL="0" indent="0">
              <a:buNone/>
            </a:pPr>
            <a:r>
              <a:rPr lang="ru-RU" dirty="0"/>
              <a:t>Исследования показывают, что азотистые основания </a:t>
            </a:r>
            <a:r>
              <a:rPr lang="ru-RU" dirty="0" smtClean="0"/>
              <a:t>и аминокислоты вне клетки </a:t>
            </a:r>
            <a:r>
              <a:rPr lang="en-US" dirty="0" smtClean="0"/>
              <a:t>“</a:t>
            </a:r>
            <a:r>
              <a:rPr lang="ru-RU" dirty="0" smtClean="0"/>
              <a:t>живут</a:t>
            </a:r>
            <a:r>
              <a:rPr lang="en-US" dirty="0" smtClean="0"/>
              <a:t>”</a:t>
            </a:r>
            <a:r>
              <a:rPr lang="ru-RU" dirty="0" smtClean="0"/>
              <a:t> </a:t>
            </a:r>
            <a:r>
              <a:rPr lang="ru-RU" dirty="0"/>
              <a:t>недолго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То </a:t>
            </a:r>
            <a:r>
              <a:rPr lang="ru-RU" dirty="0"/>
              <a:t>есть они просто не </a:t>
            </a:r>
            <a:r>
              <a:rPr lang="ru-RU" dirty="0" smtClean="0"/>
              <a:t>успеют </a:t>
            </a:r>
            <a:r>
              <a:rPr lang="ru-RU" dirty="0"/>
              <a:t>накопиться в нужных концентрациях, чтобы соединиться в длинные </a:t>
            </a:r>
            <a:r>
              <a:rPr lang="ru-RU" dirty="0" smtClean="0"/>
              <a:t>цепи РНК, ДНК и белков.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Даже если </a:t>
            </a:r>
            <a:r>
              <a:rPr lang="ru-RU" dirty="0" smtClean="0"/>
              <a:t>метеориты принесли </a:t>
            </a:r>
            <a:r>
              <a:rPr lang="ru-RU" dirty="0"/>
              <a:t>на Землю </a:t>
            </a:r>
            <a:r>
              <a:rPr lang="ru-RU" dirty="0" smtClean="0"/>
              <a:t>какие-то аминокислоты, то их </a:t>
            </a:r>
            <a:r>
              <a:rPr lang="ru-RU" dirty="0"/>
              <a:t>общее количество просто </a:t>
            </a:r>
            <a:r>
              <a:rPr lang="ru-RU" dirty="0" smtClean="0"/>
              <a:t>мизерно.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Если концентрация </a:t>
            </a:r>
            <a:r>
              <a:rPr lang="en-US" dirty="0" smtClean="0"/>
              <a:t>“</a:t>
            </a:r>
            <a:r>
              <a:rPr lang="ru-RU" dirty="0" smtClean="0"/>
              <a:t>кирпичиков</a:t>
            </a:r>
            <a:r>
              <a:rPr lang="en-US" dirty="0" smtClean="0"/>
              <a:t>”</a:t>
            </a:r>
            <a:r>
              <a:rPr lang="ru-RU" dirty="0" smtClean="0"/>
              <a:t> </a:t>
            </a:r>
            <a:r>
              <a:rPr lang="ru-RU" dirty="0"/>
              <a:t>слишком низка, </a:t>
            </a:r>
            <a:r>
              <a:rPr lang="ru-RU" dirty="0" smtClean="0"/>
              <a:t>то шансы </a:t>
            </a:r>
            <a:r>
              <a:rPr lang="ru-RU" dirty="0"/>
              <a:t>на их случайную встречу и </a:t>
            </a:r>
            <a:r>
              <a:rPr lang="ru-RU" dirty="0" smtClean="0"/>
              <a:t>соединения </a:t>
            </a:r>
            <a:r>
              <a:rPr lang="ru-RU" dirty="0"/>
              <a:t>в </a:t>
            </a:r>
            <a:r>
              <a:rPr lang="ru-RU" dirty="0" smtClean="0"/>
              <a:t>длинные цепочки </a:t>
            </a:r>
            <a:r>
              <a:rPr lang="ru-RU" dirty="0"/>
              <a:t>становятся исчезающе </a:t>
            </a:r>
            <a:r>
              <a:rPr lang="ru-RU" dirty="0" smtClean="0"/>
              <a:t>малы.</a:t>
            </a: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8" y="1995862"/>
            <a:ext cx="4116121" cy="411612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3659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81243" cy="1325563"/>
          </a:xfrm>
        </p:spPr>
        <p:txBody>
          <a:bodyPr/>
          <a:lstStyle/>
          <a:p>
            <a:r>
              <a:rPr lang="ru-RU" dirty="0"/>
              <a:t>Парадокс разных сред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1828799"/>
            <a:ext cx="6446408" cy="47616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Невозможно совместить этапы случайного создания жизни в одном месте и в одно </a:t>
            </a:r>
            <a:r>
              <a:rPr lang="ru-RU" b="1" dirty="0" smtClean="0">
                <a:solidFill>
                  <a:srgbClr val="FF0000"/>
                </a:solidFill>
              </a:rPr>
              <a:t>время!</a:t>
            </a:r>
          </a:p>
          <a:p>
            <a:pPr marL="0" indent="0">
              <a:buNone/>
            </a:pPr>
            <a:r>
              <a:rPr lang="ru-RU" b="1" dirty="0"/>
              <a:t>Синтез </a:t>
            </a:r>
            <a:r>
              <a:rPr lang="en-US" b="1" dirty="0" smtClean="0"/>
              <a:t>“</a:t>
            </a:r>
            <a:r>
              <a:rPr lang="ru-RU" b="1" dirty="0" smtClean="0"/>
              <a:t>кирпичиков</a:t>
            </a:r>
            <a:r>
              <a:rPr lang="en-US" b="1" dirty="0" smtClean="0"/>
              <a:t>”</a:t>
            </a:r>
            <a:r>
              <a:rPr lang="ru-RU" b="1" dirty="0" smtClean="0"/>
              <a:t> </a:t>
            </a:r>
            <a:r>
              <a:rPr lang="ru-RU" b="1" dirty="0"/>
              <a:t>(аминокислот, нуклеотидов</a:t>
            </a:r>
            <a:r>
              <a:rPr lang="ru-RU" b="1" dirty="0" smtClean="0"/>
              <a:t>)</a:t>
            </a:r>
            <a:r>
              <a:rPr lang="en-US" b="1" dirty="0" smtClean="0"/>
              <a:t>:</a:t>
            </a:r>
            <a:r>
              <a:rPr lang="ru-RU" dirty="0"/>
              <a:t> </a:t>
            </a:r>
            <a:r>
              <a:rPr lang="ru-RU" dirty="0" smtClean="0"/>
              <a:t>нужны пересыхающие </a:t>
            </a:r>
            <a:r>
              <a:rPr lang="ru-RU" dirty="0"/>
              <a:t>водоёмы  или </a:t>
            </a:r>
            <a:r>
              <a:rPr lang="ru-RU" dirty="0" smtClean="0"/>
              <a:t>газовая</a:t>
            </a:r>
            <a:r>
              <a:rPr lang="en-US" dirty="0" smtClean="0"/>
              <a:t> </a:t>
            </a:r>
            <a:r>
              <a:rPr lang="ru-RU" dirty="0" smtClean="0"/>
              <a:t>среда.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Сборка цепочек </a:t>
            </a:r>
            <a:r>
              <a:rPr lang="ru-RU" b="1" dirty="0" smtClean="0"/>
              <a:t>белка и РНК из </a:t>
            </a:r>
            <a:r>
              <a:rPr lang="en-US" b="1" dirty="0" smtClean="0"/>
              <a:t>“</a:t>
            </a:r>
            <a:r>
              <a:rPr lang="ru-RU" b="1" dirty="0" smtClean="0"/>
              <a:t>кирпичиков</a:t>
            </a:r>
            <a:r>
              <a:rPr lang="en-US" b="1" dirty="0" smtClean="0"/>
              <a:t>”:</a:t>
            </a:r>
            <a:r>
              <a:rPr lang="ru-RU" dirty="0" smtClean="0"/>
              <a:t> нужна сухость </a:t>
            </a:r>
            <a:r>
              <a:rPr lang="ru-RU" dirty="0"/>
              <a:t>и высокая температура. </a:t>
            </a:r>
            <a:endParaRPr lang="en-US" dirty="0" smtClean="0"/>
          </a:p>
          <a:p>
            <a:pPr marL="0" indent="0">
              <a:buNone/>
            </a:pPr>
            <a:r>
              <a:rPr lang="ru-RU" b="1" dirty="0"/>
              <a:t>Образование </a:t>
            </a:r>
            <a:r>
              <a:rPr lang="ru-RU" b="1" dirty="0" smtClean="0"/>
              <a:t>мембран</a:t>
            </a:r>
            <a:r>
              <a:rPr lang="en-US" b="1" dirty="0" smtClean="0"/>
              <a:t> </a:t>
            </a:r>
            <a:r>
              <a:rPr lang="ru-RU" b="1" dirty="0" smtClean="0"/>
              <a:t>клеток</a:t>
            </a:r>
            <a:r>
              <a:rPr lang="en-US" b="1" dirty="0" smtClean="0"/>
              <a:t>:</a:t>
            </a:r>
            <a:r>
              <a:rPr lang="ru-RU" dirty="0"/>
              <a:t> </a:t>
            </a:r>
            <a:r>
              <a:rPr lang="ru-RU" dirty="0" smtClean="0"/>
              <a:t>нужна граница </a:t>
            </a:r>
            <a:r>
              <a:rPr lang="ru-RU" dirty="0"/>
              <a:t>раздела (вода/воздух или вода/масло</a:t>
            </a:r>
            <a:r>
              <a:rPr lang="ru-RU" dirty="0" smtClean="0"/>
              <a:t>)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smtClean="0"/>
              <a:t>Вся работа внутри клетки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/>
              <a:t>нужна вода.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То есть, цепочки</a:t>
            </a:r>
            <a:r>
              <a:rPr lang="ru-RU" dirty="0"/>
              <a:t>, полученные в сухую фазу, при повторном увлажнении (необходимом для их функционирования) </a:t>
            </a:r>
            <a:r>
              <a:rPr lang="ru-RU" dirty="0" smtClean="0"/>
              <a:t>вновь разрушаются</a:t>
            </a:r>
            <a:r>
              <a:rPr lang="ru-RU" dirty="0"/>
              <a:t>. В "</a:t>
            </a:r>
            <a:r>
              <a:rPr lang="ru-RU" dirty="0" err="1"/>
              <a:t>доклеточных</a:t>
            </a:r>
            <a:r>
              <a:rPr lang="ru-RU" dirty="0"/>
              <a:t>" </a:t>
            </a:r>
            <a:r>
              <a:rPr lang="ru-RU" dirty="0" smtClean="0"/>
              <a:t>условиях скорость </a:t>
            </a:r>
            <a:r>
              <a:rPr lang="ru-RU" dirty="0"/>
              <a:t>разрушения </a:t>
            </a:r>
            <a:r>
              <a:rPr lang="ru-RU" dirty="0" smtClean="0"/>
              <a:t>белков, ДНК и </a:t>
            </a:r>
            <a:r>
              <a:rPr lang="ru-RU" dirty="0"/>
              <a:t>РНК </a:t>
            </a:r>
            <a:r>
              <a:rPr lang="ru-RU" b="1" dirty="0"/>
              <a:t>всегда превышает </a:t>
            </a:r>
            <a:r>
              <a:rPr lang="ru-RU" dirty="0"/>
              <a:t>скорость их </a:t>
            </a:r>
            <a:r>
              <a:rPr lang="ru-RU" dirty="0" smtClean="0"/>
              <a:t>самопроизвольного </a:t>
            </a:r>
            <a:r>
              <a:rPr lang="ru-RU" dirty="0"/>
              <a:t>удлинения. </a:t>
            </a:r>
            <a:r>
              <a:rPr lang="ru-RU" b="1" dirty="0" smtClean="0">
                <a:solidFill>
                  <a:srgbClr val="FF0000"/>
                </a:solidFill>
              </a:rPr>
              <a:t>Это </a:t>
            </a:r>
            <a:r>
              <a:rPr lang="ru-RU" b="1" dirty="0">
                <a:solidFill>
                  <a:srgbClr val="FF0000"/>
                </a:solidFill>
              </a:rPr>
              <a:t>как строить замок из песка во время прилива!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10" y="1813251"/>
            <a:ext cx="4435366" cy="443536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4946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81243" cy="1325563"/>
          </a:xfrm>
        </p:spPr>
        <p:txBody>
          <a:bodyPr/>
          <a:lstStyle/>
          <a:p>
            <a:r>
              <a:rPr lang="ru-RU" dirty="0" smtClean="0"/>
              <a:t>Теория Пиццы</a:t>
            </a:r>
            <a:r>
              <a:rPr lang="en-US" dirty="0" smtClean="0"/>
              <a:t>: </a:t>
            </a:r>
            <a:r>
              <a:rPr lang="ru-RU" dirty="0" smtClean="0"/>
              <a:t>проблемы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13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012" y="1807780"/>
            <a:ext cx="6435898" cy="47826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Теория пытается решить проблему разных сред </a:t>
            </a:r>
          </a:p>
          <a:p>
            <a:pPr marL="0" indent="0">
              <a:buNone/>
            </a:pPr>
            <a:r>
              <a:rPr lang="ru-RU" b="1" dirty="0" smtClean="0"/>
              <a:t>Суть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аминокислоты</a:t>
            </a:r>
            <a:r>
              <a:rPr lang="ru-RU" dirty="0"/>
              <a:t>, нуклеотиды, короткие цепочки </a:t>
            </a:r>
            <a:r>
              <a:rPr lang="ru-RU" dirty="0" smtClean="0"/>
              <a:t>РНК собирались </a:t>
            </a:r>
            <a:r>
              <a:rPr lang="ru-RU" dirty="0"/>
              <a:t>на поверхности глинистых минералов. </a:t>
            </a:r>
            <a:r>
              <a:rPr lang="ru-RU" dirty="0" smtClean="0"/>
              <a:t>Они прилипают</a:t>
            </a:r>
            <a:r>
              <a:rPr lang="ru-RU" dirty="0"/>
              <a:t>, растет их концентрация, есть частичная защита от УФ и воды</a:t>
            </a:r>
            <a:r>
              <a:rPr lang="ru-RU" dirty="0" smtClean="0"/>
              <a:t>. Но результаты опытов совсем не убедительны.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Белок: </a:t>
            </a:r>
            <a:r>
              <a:rPr lang="ru-RU" dirty="0" smtClean="0"/>
              <a:t>в циклах высыхание-увлажнение добились максимальной длины белка 10-50 аминокислот. </a:t>
            </a:r>
            <a:endParaRPr lang="en-US" dirty="0" smtClean="0"/>
          </a:p>
          <a:p>
            <a:pPr marL="0" indent="0">
              <a:buNone/>
            </a:pPr>
            <a:r>
              <a:rPr lang="ru-RU" b="1" dirty="0" smtClean="0"/>
              <a:t>РНК: </a:t>
            </a:r>
            <a:r>
              <a:rPr lang="ru-RU" dirty="0"/>
              <a:t>добились длины </a:t>
            </a:r>
            <a:r>
              <a:rPr lang="ru-RU" dirty="0" smtClean="0"/>
              <a:t>цепочки 100-300 нуклеотидов (не РНК, а лишь похожа на неё, без самокопирования).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ДНК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опытным путем не смогли получить даже короткой цепочки. </a:t>
            </a:r>
          </a:p>
          <a:p>
            <a:pPr marL="0" indent="0">
              <a:buNone/>
            </a:pPr>
            <a:r>
              <a:rPr lang="ru-RU" dirty="0" smtClean="0"/>
              <a:t>То есть, теория Пиццы на ранней Земле не дала бы реального результата. </a:t>
            </a:r>
            <a:r>
              <a:rPr lang="ru-RU" dirty="0"/>
              <a:t>Ведь остается </a:t>
            </a:r>
            <a:r>
              <a:rPr lang="ru-RU" dirty="0" smtClean="0"/>
              <a:t>проблема воды, кислорода, температуры, </a:t>
            </a:r>
            <a:r>
              <a:rPr lang="ru-RU" dirty="0" err="1"/>
              <a:t>pH</a:t>
            </a:r>
            <a:r>
              <a:rPr lang="ru-RU" dirty="0"/>
              <a:t>, </a:t>
            </a:r>
            <a:r>
              <a:rPr lang="ru-RU" dirty="0" smtClean="0"/>
              <a:t>УФ. Под землей нет УФ, но там нет и энергии, нужной для реакций.</a:t>
            </a: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00" y="1869737"/>
            <a:ext cx="4406843" cy="440684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4173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81243" cy="1325563"/>
          </a:xfrm>
        </p:spPr>
        <p:txBody>
          <a:bodyPr/>
          <a:lstStyle/>
          <a:p>
            <a:r>
              <a:rPr lang="ru-RU" dirty="0"/>
              <a:t>Мир </a:t>
            </a:r>
            <a:r>
              <a:rPr lang="ru-RU" dirty="0" smtClean="0"/>
              <a:t>РНК</a:t>
            </a:r>
            <a:r>
              <a:rPr lang="en-US" dirty="0" smtClean="0"/>
              <a:t>: </a:t>
            </a:r>
            <a:r>
              <a:rPr lang="ru-RU" dirty="0" smtClean="0"/>
              <a:t>проблемы теории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14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523" y="1828800"/>
            <a:ext cx="6120588" cy="44984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В лаборатории создали </a:t>
            </a:r>
            <a:r>
              <a:rPr lang="ru-RU" b="1" dirty="0" err="1">
                <a:solidFill>
                  <a:srgbClr val="FF0000"/>
                </a:solidFill>
              </a:rPr>
              <a:t>Рибозим</a:t>
            </a:r>
            <a:r>
              <a:rPr lang="ru-RU" b="1" dirty="0">
                <a:solidFill>
                  <a:srgbClr val="FF0000"/>
                </a:solidFill>
              </a:rPr>
              <a:t> QT45 </a:t>
            </a:r>
            <a:r>
              <a:rPr lang="ru-RU" b="1" dirty="0" smtClean="0">
                <a:solidFill>
                  <a:srgbClr val="FF0000"/>
                </a:solidFill>
              </a:rPr>
              <a:t>— РНК </a:t>
            </a:r>
            <a:r>
              <a:rPr lang="ru-RU" b="1" dirty="0">
                <a:solidFill>
                  <a:srgbClr val="FF0000"/>
                </a:solidFill>
              </a:rPr>
              <a:t>длиной 45 </a:t>
            </a:r>
            <a:r>
              <a:rPr lang="ru-RU" b="1" dirty="0" smtClean="0">
                <a:solidFill>
                  <a:srgbClr val="FF0000"/>
                </a:solidFill>
              </a:rPr>
              <a:t>нуклеотидов</a:t>
            </a:r>
          </a:p>
          <a:p>
            <a:pPr marL="0" indent="0">
              <a:buNone/>
            </a:pPr>
            <a:r>
              <a:rPr lang="ru-RU" b="1" dirty="0"/>
              <a:t>Суть </a:t>
            </a:r>
            <a:r>
              <a:rPr lang="ru-RU" b="1" dirty="0" smtClean="0"/>
              <a:t>открытия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материалисты считают</a:t>
            </a:r>
            <a:r>
              <a:rPr lang="ru-RU" dirty="0"/>
              <a:t>, что доказали возможность самокопирования РНК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Скорость </a:t>
            </a:r>
            <a:r>
              <a:rPr lang="ru-RU" b="1" dirty="0" smtClean="0"/>
              <a:t>полного копирования </a:t>
            </a:r>
            <a:r>
              <a:rPr lang="ru-RU" b="1" dirty="0"/>
              <a:t>слишком низкая</a:t>
            </a:r>
            <a:r>
              <a:rPr lang="ru-RU" b="1" dirty="0" smtClean="0"/>
              <a:t>: </a:t>
            </a:r>
            <a:r>
              <a:rPr lang="ru-RU" dirty="0" smtClean="0"/>
              <a:t>требуется </a:t>
            </a:r>
            <a:r>
              <a:rPr lang="ru-RU" dirty="0"/>
              <a:t>около 72 </a:t>
            </a:r>
            <a:r>
              <a:rPr lang="ru-RU" dirty="0" smtClean="0"/>
              <a:t>дней. </a:t>
            </a:r>
            <a:endParaRPr lang="en-US" dirty="0" smtClean="0"/>
          </a:p>
          <a:p>
            <a:pPr marL="0" indent="0">
              <a:buNone/>
            </a:pPr>
            <a:r>
              <a:rPr lang="ru-RU" b="1" dirty="0"/>
              <a:t>Скорость распада слишком высокая: </a:t>
            </a:r>
            <a:r>
              <a:rPr lang="ru-RU" dirty="0"/>
              <a:t>период </a:t>
            </a:r>
            <a:r>
              <a:rPr lang="ru-RU" dirty="0" smtClean="0"/>
              <a:t>полураспада 117 дней.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Эффективность слишком низкая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0,2%. </a:t>
            </a:r>
          </a:p>
          <a:p>
            <a:pPr marL="0" indent="0">
              <a:buNone/>
            </a:pPr>
            <a:r>
              <a:rPr lang="ru-RU" dirty="0" smtClean="0"/>
              <a:t>При том, что в эксперименте искусственно поддерживаются нужная температура</a:t>
            </a:r>
            <a:r>
              <a:rPr lang="ru-RU" dirty="0"/>
              <a:t>, </a:t>
            </a:r>
            <a:r>
              <a:rPr lang="ru-RU" dirty="0" err="1"/>
              <a:t>pH</a:t>
            </a:r>
            <a:r>
              <a:rPr lang="ru-RU" dirty="0"/>
              <a:t>, защита от УФ, от свободной воды и </a:t>
            </a:r>
            <a:r>
              <a:rPr lang="ru-RU" dirty="0" smtClean="0"/>
              <a:t>кислорода</a:t>
            </a:r>
            <a:r>
              <a:rPr lang="ru-RU" dirty="0"/>
              <a:t>. А для копирования QT45 ей подсовывают заготовки - блоки из трёх нуклеотидов</a:t>
            </a:r>
            <a:r>
              <a:rPr lang="ru-RU" dirty="0" smtClean="0"/>
              <a:t>. То есть </a:t>
            </a:r>
            <a:r>
              <a:rPr lang="ru-RU" dirty="0"/>
              <a:t>ученые всячески искусственно препятствуют её разрушению и способствуют </a:t>
            </a:r>
            <a:r>
              <a:rPr lang="ru-RU" dirty="0" smtClean="0"/>
              <a:t>самокопированию.</a:t>
            </a:r>
            <a:endParaRPr lang="ru-RU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46" y="1828800"/>
            <a:ext cx="4430325" cy="443032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8471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ABF54-EE4A-0FE5-D74E-6B5A7D211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абиогенеза без решений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82BD-1D0D-29BE-0C71-6A5FBE941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1767"/>
            <a:ext cx="11353800" cy="543628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Сегодня нет вне клеток аминокислот, белков, РНК, </a:t>
            </a:r>
            <a:r>
              <a:rPr lang="ru-RU" dirty="0" smtClean="0"/>
              <a:t>ДНК</a:t>
            </a:r>
            <a:r>
              <a:rPr lang="en-US" dirty="0" smtClean="0"/>
              <a:t>.</a:t>
            </a:r>
            <a:endParaRPr lang="en-US" dirty="0"/>
          </a:p>
          <a:p>
            <a:r>
              <a:rPr lang="ru-RU" dirty="0"/>
              <a:t>Проблема разных сред</a:t>
            </a:r>
            <a:r>
              <a:rPr lang="ru-RU" dirty="0" smtClean="0"/>
              <a:t>, разрушающих </a:t>
            </a:r>
            <a:r>
              <a:rPr lang="ru-RU" dirty="0"/>
              <a:t>действий воды, кислорода, </a:t>
            </a:r>
            <a:r>
              <a:rPr lang="ru-RU" dirty="0" smtClean="0"/>
              <a:t>УФ, температуры, </a:t>
            </a:r>
            <a:r>
              <a:rPr lang="en-US" dirty="0" smtClean="0"/>
              <a:t>pH</a:t>
            </a:r>
            <a:r>
              <a:rPr lang="ru-RU" dirty="0" smtClean="0"/>
              <a:t>, не </a:t>
            </a:r>
            <a:r>
              <a:rPr lang="ru-RU" dirty="0"/>
              <a:t>позволят даже теоретически пошагово смоделировать абиогенез. </a:t>
            </a:r>
            <a:endParaRPr lang="en-US" dirty="0"/>
          </a:p>
          <a:p>
            <a:r>
              <a:rPr lang="ru-RU" dirty="0" smtClean="0"/>
              <a:t>На </a:t>
            </a:r>
            <a:r>
              <a:rPr lang="ru-RU" dirty="0"/>
              <a:t>сегодняшний день не существует единого эксперимента, который бы продемонстрировал полный, ничем не управляемый цикл возникновения живой клетки из неживых компонентов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Теория Пиццы и Мир РНК продемонстрировали лишь первый шаг в сторону к горизонту, который всегда удаляется. Это как первая ступенька при строительстве лестницы </a:t>
            </a:r>
            <a:r>
              <a:rPr lang="ru-RU" dirty="0"/>
              <a:t>к Луне</a:t>
            </a:r>
            <a:r>
              <a:rPr lang="ru-RU" dirty="0" smtClean="0"/>
              <a:t>. Все модели науки, в рамках теории абиогенеза, со временем ставятся под сомнение другими учеными, а затем ищутся новые модели и решения выявленных проблем. И всё повторяется. </a:t>
            </a:r>
            <a:endParaRPr lang="en-US" dirty="0" smtClean="0"/>
          </a:p>
          <a:p>
            <a:r>
              <a:rPr lang="ru-RU" dirty="0" smtClean="0"/>
              <a:t>Материалисты порой пытаются представить картину абиогенеза так</a:t>
            </a:r>
            <a:r>
              <a:rPr lang="en-US" dirty="0" smtClean="0"/>
              <a:t>: </a:t>
            </a:r>
            <a:r>
              <a:rPr lang="ru-RU" dirty="0" smtClean="0"/>
              <a:t>нужно лишь собрать рядом </a:t>
            </a:r>
            <a:r>
              <a:rPr lang="en-US" dirty="0" smtClean="0"/>
              <a:t>N</a:t>
            </a:r>
            <a:r>
              <a:rPr lang="ru-RU" dirty="0" smtClean="0"/>
              <a:t>, </a:t>
            </a:r>
            <a:r>
              <a:rPr lang="en-US" dirty="0" smtClean="0"/>
              <a:t>O</a:t>
            </a:r>
            <a:r>
              <a:rPr lang="ru-RU" dirty="0" smtClean="0"/>
              <a:t>, </a:t>
            </a:r>
            <a:r>
              <a:rPr lang="en-US" dirty="0" smtClean="0"/>
              <a:t>H</a:t>
            </a:r>
            <a:r>
              <a:rPr lang="ru-RU" dirty="0" smtClean="0"/>
              <a:t>, С и получатся аминокислоты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ru-RU" smtClean="0"/>
              <a:t>азотистые основания </a:t>
            </a:r>
            <a:r>
              <a:rPr lang="ru-RU" dirty="0" err="1" smtClean="0"/>
              <a:t>аденин</a:t>
            </a:r>
            <a:r>
              <a:rPr lang="ru-RU" dirty="0" smtClean="0"/>
              <a:t>, гуанин, </a:t>
            </a:r>
            <a:r>
              <a:rPr lang="ru-RU" dirty="0" err="1" smtClean="0"/>
              <a:t>тимин</a:t>
            </a:r>
            <a:r>
              <a:rPr lang="ru-RU" dirty="0" smtClean="0"/>
              <a:t>, </a:t>
            </a:r>
            <a:r>
              <a:rPr lang="ru-RU" dirty="0" err="1" smtClean="0"/>
              <a:t>цитозин</a:t>
            </a:r>
            <a:r>
              <a:rPr lang="ru-RU" dirty="0" smtClean="0"/>
              <a:t>, </a:t>
            </a:r>
            <a:r>
              <a:rPr lang="ru-RU" dirty="0" err="1" smtClean="0"/>
              <a:t>урацил</a:t>
            </a:r>
            <a:r>
              <a:rPr lang="ru-RU" dirty="0" smtClean="0"/>
              <a:t>, сахар и </a:t>
            </a:r>
            <a:r>
              <a:rPr lang="ru-RU" dirty="0" err="1" smtClean="0"/>
              <a:t>фасфат</a:t>
            </a:r>
            <a:r>
              <a:rPr lang="ru-RU" dirty="0" smtClean="0"/>
              <a:t> - и получатся ДНК и РНК</a:t>
            </a:r>
            <a:r>
              <a:rPr lang="en-US" dirty="0" smtClean="0"/>
              <a:t>; </a:t>
            </a:r>
            <a:r>
              <a:rPr lang="ru-RU" dirty="0" smtClean="0"/>
              <a:t>короткие цепочки белка, РНК, ДНК и микроэлементы </a:t>
            </a:r>
            <a:r>
              <a:rPr lang="pl-PL" dirty="0"/>
              <a:t>K, P, Mg, Ca, S, Zn, Cu, Fe, </a:t>
            </a:r>
            <a:r>
              <a:rPr lang="pl-PL" dirty="0" smtClean="0"/>
              <a:t>Mn</a:t>
            </a:r>
            <a:r>
              <a:rPr lang="ru-RU" dirty="0" smtClean="0"/>
              <a:t>,</a:t>
            </a:r>
            <a:r>
              <a:rPr lang="pl-PL" dirty="0" smtClean="0"/>
              <a:t> </a:t>
            </a:r>
            <a:r>
              <a:rPr lang="ru-RU" dirty="0" smtClean="0"/>
              <a:t>нужные для функционирования клетки, и она сразу оживет, начнет делиться и эволюционировать. Создается впечатление, что все составные части клетки притягиваются друг к другу как магнитами, только и ожидая, когда они окажутся рядом, чтобы соединиться и ожить. Однако, как теория, так и практика чётко показывают обратное</a:t>
            </a:r>
            <a:r>
              <a:rPr lang="en-US" dirty="0" smtClean="0"/>
              <a:t>:</a:t>
            </a:r>
            <a:r>
              <a:rPr lang="ru-RU" dirty="0" smtClean="0"/>
              <a:t> таких волшебных сил нет, более того, силы разрушения, о которых мы говорили выше, многократно мощнее, чем скорость соединения (созидания). Только внешний Интеллект смог соединить плохо соединимое, не допустить разрушение и запустить жизненный цикл. И этот Интеллект гораздо превосходит возможности современной науки.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A771B03-E2CF-9152-45D5-2E0071D6B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en-US" sz="1600" dirty="0" smtClean="0"/>
              <a:t>15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2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CF524301-0F29-8713-43B3-29D2BC0D466D}"/>
              </a:ext>
            </a:extLst>
          </p:cNvPr>
          <p:cNvSpPr txBox="1">
            <a:spLocks/>
          </p:cNvSpPr>
          <p:nvPr/>
        </p:nvSpPr>
        <p:spPr>
          <a:xfrm>
            <a:off x="3166707" y="489200"/>
            <a:ext cx="5522258" cy="1150267"/>
          </a:xfrm>
          <a:prstGeom prst="rect">
            <a:avLst/>
          </a:prstGeom>
          <a:effectLst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СПАСИБО</a:t>
            </a:r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B9D6F153-234F-17BA-0F09-95BD5CC37120}"/>
              </a:ext>
            </a:extLst>
          </p:cNvPr>
          <p:cNvSpPr txBox="1">
            <a:spLocks/>
          </p:cNvSpPr>
          <p:nvPr/>
        </p:nvSpPr>
        <p:spPr>
          <a:xfrm>
            <a:off x="2629521" y="5636404"/>
            <a:ext cx="6975002" cy="43829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VK: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https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://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vk.com/klub_vera_i_nauka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Презентацию подготовил Татаркин В.И., автор книги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Творение или эволюция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Сколько лет Земле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?”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3" y="1535870"/>
            <a:ext cx="10058400" cy="402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4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1391</Words>
  <Application>Microsoft Office PowerPoint</Application>
  <PresentationFormat>Широкоэкранный</PresentationFormat>
  <Paragraphs>92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АБИОГЕНЕЗ</vt:lpstr>
      <vt:lpstr>                   Клетка</vt:lpstr>
      <vt:lpstr>    ДНК (Дезоксирибонуклеиновая кислота)</vt:lpstr>
      <vt:lpstr>  Аминокислоты -&gt; Белок (на рис. коллаген )</vt:lpstr>
      <vt:lpstr>   Аминокислоты вне клетки</vt:lpstr>
      <vt:lpstr>               Белки вне клетки</vt:lpstr>
      <vt:lpstr>               ДНК и РНК вне клетки</vt:lpstr>
      <vt:lpstr> Проблемы Абиогенеза на Земле</vt:lpstr>
      <vt:lpstr> ВОДА (гидролиз)</vt:lpstr>
      <vt:lpstr>КИСЛОРОД (окисление)</vt:lpstr>
      <vt:lpstr>УЛЬТРАФИОЛЕТ (УФ)</vt:lpstr>
      <vt:lpstr>Концентрация (накопление)</vt:lpstr>
      <vt:lpstr>Парадокс разных сред</vt:lpstr>
      <vt:lpstr>Теория Пиццы: проблемы</vt:lpstr>
      <vt:lpstr>Мир РНК: проблемы теории</vt:lpstr>
      <vt:lpstr>Проблемы абиогенеза без решений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Американский флаг, шаблон презентации с сайта presentation-creation.ru</dc:title>
  <dc:creator>User Obstinate</dc:creator>
  <cp:lastModifiedBy>Валерий</cp:lastModifiedBy>
  <cp:revision>137</cp:revision>
  <dcterms:created xsi:type="dcterms:W3CDTF">2023-08-23T11:31:43Z</dcterms:created>
  <dcterms:modified xsi:type="dcterms:W3CDTF">2026-05-03T13:41:27Z</dcterms:modified>
</cp:coreProperties>
</file>